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6858000" cy="9144000"/>
  <p:embeddedFontLst>
    <p:embeddedFont>
      <p:font typeface="Anybody Medium"/>
      <p:regular r:id="rId41"/>
      <p:bold r:id="rId42"/>
      <p:italic r:id="rId43"/>
      <p:boldItalic r:id="rId44"/>
    </p:embeddedFont>
    <p:embeddedFont>
      <p:font typeface="Gill Sans"/>
      <p:regular r:id="rId45"/>
      <p:bold r:id="rId46"/>
    </p:embeddedFont>
    <p:embeddedFont>
      <p:font typeface="Anybody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h05Zze7iuVvV/ZhJbBr1gHIp4f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D8CA35-5876-4EF7-BB3C-DC47ED5452A6}">
  <a:tblStyle styleId="{19D8CA35-5876-4EF7-BB3C-DC47ED5452A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681E67A-4C50-4890-8327-060FB21650C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2360E23-45BD-40D5-A41E-46C1EDFAABB9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AnybodyMedium-bold.fntdata"/><Relationship Id="rId41" Type="http://schemas.openxmlformats.org/officeDocument/2006/relationships/font" Target="fonts/AnybodyMedium-regular.fntdata"/><Relationship Id="rId44" Type="http://schemas.openxmlformats.org/officeDocument/2006/relationships/font" Target="fonts/AnybodyMedium-boldItalic.fntdata"/><Relationship Id="rId43" Type="http://schemas.openxmlformats.org/officeDocument/2006/relationships/font" Target="fonts/AnybodyMedium-italic.fntdata"/><Relationship Id="rId46" Type="http://schemas.openxmlformats.org/officeDocument/2006/relationships/font" Target="fonts/GillSans-bold.fntdata"/><Relationship Id="rId45" Type="http://schemas.openxmlformats.org/officeDocument/2006/relationships/font" Target="fonts/Gill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nybody-bold.fntdata"/><Relationship Id="rId47" Type="http://schemas.openxmlformats.org/officeDocument/2006/relationships/font" Target="fonts/Anybody-regular.fntdata"/><Relationship Id="rId49" Type="http://schemas.openxmlformats.org/officeDocument/2006/relationships/font" Target="fonts/Anybod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Anybody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marcos</a:t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ba48edf5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mauricio</a:t>
            </a:r>
            <a:endParaRPr/>
          </a:p>
        </p:txBody>
      </p:sp>
      <p:sp>
        <p:nvSpPr>
          <p:cNvPr id="170" name="Google Shape;170;g30ba48edf5b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5cfc0943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mauricio</a:t>
            </a:r>
            <a:endParaRPr/>
          </a:p>
        </p:txBody>
      </p:sp>
      <p:sp>
        <p:nvSpPr>
          <p:cNvPr id="178" name="Google Shape;178;g2d5cfc09430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5cfc09430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d5cfc0943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a075b563e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a075b563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marcos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80a514fe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marcos</a:t>
            </a:r>
            <a:endParaRPr/>
          </a:p>
        </p:txBody>
      </p:sp>
      <p:sp>
        <p:nvSpPr>
          <p:cNvPr id="201" name="Google Shape;201;g3180a514fe4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447ec6a6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marcos</a:t>
            </a:r>
            <a:endParaRPr/>
          </a:p>
        </p:txBody>
      </p:sp>
      <p:sp>
        <p:nvSpPr>
          <p:cNvPr id="215" name="Google Shape;215;g31447ec6a6a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marcos</a:t>
            </a:r>
            <a:endParaRPr/>
          </a:p>
        </p:txBody>
      </p:sp>
      <p:sp>
        <p:nvSpPr>
          <p:cNvPr id="222" name="Google Shape;22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962d639b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0962d639b5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447ec6a6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447ec6a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marcos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447ec6a6a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447ec6a6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mauricio</a:t>
            </a:r>
            <a:endParaRPr/>
          </a:p>
        </p:txBody>
      </p:sp>
      <p:sp>
        <p:nvSpPr>
          <p:cNvPr id="275" name="Google Shape;27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80a514fe4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80a514fe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marcos</a:t>
            </a:r>
            <a:endParaRPr/>
          </a:p>
        </p:txBody>
      </p:sp>
      <p:sp>
        <p:nvSpPr>
          <p:cNvPr id="330" name="Google Shape;33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418e991d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31418e991d0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marcos</a:t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80a514fe4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180a514fe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maricio</a:t>
            </a:r>
            <a:endParaRPr/>
          </a:p>
        </p:txBody>
      </p:sp>
      <p:sp>
        <p:nvSpPr>
          <p:cNvPr id="385" name="Google Shape;38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80a514fe4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180a514fe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1418e991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31418e991d0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80a514fe4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180a514fe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ambos</a:t>
            </a:r>
            <a:endParaRPr/>
          </a:p>
        </p:txBody>
      </p:sp>
      <p:sp>
        <p:nvSpPr>
          <p:cNvPr id="423" name="Google Shape;42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418e991d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418e991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mauricio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mauricio</a:t>
            </a:r>
            <a:endParaRPr/>
          </a:p>
        </p:txBody>
      </p:sp>
      <p:sp>
        <p:nvSpPr>
          <p:cNvPr id="128" name="Google Shape;12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mauricio</a:t>
            </a:r>
            <a:endParaRPr/>
          </a:p>
        </p:txBody>
      </p:sp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447ec6a6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marcos</a:t>
            </a:r>
            <a:endParaRPr/>
          </a:p>
        </p:txBody>
      </p:sp>
      <p:sp>
        <p:nvSpPr>
          <p:cNvPr id="149" name="Google Shape;149;g31447ec6a6a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447ec6a6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marcos</a:t>
            </a:r>
            <a:endParaRPr/>
          </a:p>
        </p:txBody>
      </p:sp>
      <p:sp>
        <p:nvSpPr>
          <p:cNvPr id="156" name="Google Shape;156;g31447ec6a6a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mauricio</a:t>
            </a:r>
            <a:endParaRPr/>
          </a:p>
        </p:txBody>
      </p:sp>
      <p:sp>
        <p:nvSpPr>
          <p:cNvPr id="163" name="Google Shape;16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/>
          <p:nvPr>
            <p:ph type="ctrTitle"/>
          </p:nvPr>
        </p:nvSpPr>
        <p:spPr>
          <a:xfrm>
            <a:off x="1524000" y="1033272"/>
            <a:ext cx="9144000" cy="24780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6"/>
          <p:cNvSpPr txBox="1"/>
          <p:nvPr>
            <p:ph idx="1" type="subTitle"/>
          </p:nvPr>
        </p:nvSpPr>
        <p:spPr>
          <a:xfrm>
            <a:off x="1524000" y="3822192"/>
            <a:ext cx="9144000" cy="143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6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6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5"/>
          <p:cNvSpPr txBox="1"/>
          <p:nvPr>
            <p:ph idx="1" type="body"/>
          </p:nvPr>
        </p:nvSpPr>
        <p:spPr>
          <a:xfrm rot="5400000">
            <a:off x="4512564" y="-1028700"/>
            <a:ext cx="3959352" cy="1024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6"/>
          <p:cNvSpPr txBox="1"/>
          <p:nvPr>
            <p:ph type="title"/>
          </p:nvPr>
        </p:nvSpPr>
        <p:spPr>
          <a:xfrm rot="5400000">
            <a:off x="7614700" y="1949100"/>
            <a:ext cx="4849301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6"/>
          <p:cNvSpPr txBox="1"/>
          <p:nvPr>
            <p:ph idx="1" type="body"/>
          </p:nvPr>
        </p:nvSpPr>
        <p:spPr>
          <a:xfrm rot="5400000">
            <a:off x="2286218" y="-598082"/>
            <a:ext cx="4849300" cy="772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36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7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1" type="body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7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/>
          <p:nvPr>
            <p:ph type="title"/>
          </p:nvPr>
        </p:nvSpPr>
        <p:spPr>
          <a:xfrm>
            <a:off x="1371600" y="1709738"/>
            <a:ext cx="996696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ill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" type="body"/>
          </p:nvPr>
        </p:nvSpPr>
        <p:spPr>
          <a:xfrm>
            <a:off x="1371600" y="4974336"/>
            <a:ext cx="9966961" cy="1115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28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" type="body"/>
          </p:nvPr>
        </p:nvSpPr>
        <p:spPr>
          <a:xfrm>
            <a:off x="1371600" y="2112264"/>
            <a:ext cx="484632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9"/>
          <p:cNvSpPr txBox="1"/>
          <p:nvPr>
            <p:ph idx="2" type="body"/>
          </p:nvPr>
        </p:nvSpPr>
        <p:spPr>
          <a:xfrm>
            <a:off x="6766560" y="2112265"/>
            <a:ext cx="4846320" cy="3959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9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0"/>
          <p:cNvSpPr txBox="1"/>
          <p:nvPr>
            <p:ph idx="1" type="body"/>
          </p:nvPr>
        </p:nvSpPr>
        <p:spPr>
          <a:xfrm>
            <a:off x="1371600" y="2112264"/>
            <a:ext cx="484107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30"/>
          <p:cNvSpPr txBox="1"/>
          <p:nvPr>
            <p:ph idx="2" type="body"/>
          </p:nvPr>
        </p:nvSpPr>
        <p:spPr>
          <a:xfrm>
            <a:off x="1371600" y="3018472"/>
            <a:ext cx="4841076" cy="3104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0"/>
          <p:cNvSpPr txBox="1"/>
          <p:nvPr>
            <p:ph idx="3" type="body"/>
          </p:nvPr>
        </p:nvSpPr>
        <p:spPr>
          <a:xfrm>
            <a:off x="6766560" y="2112264"/>
            <a:ext cx="484632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30"/>
          <p:cNvSpPr txBox="1"/>
          <p:nvPr>
            <p:ph idx="4" type="body"/>
          </p:nvPr>
        </p:nvSpPr>
        <p:spPr>
          <a:xfrm>
            <a:off x="6766560" y="3018471"/>
            <a:ext cx="4841076" cy="3104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0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0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6" name="Google Shape;46;p30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1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2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3"/>
          <p:cNvSpPr txBox="1"/>
          <p:nvPr>
            <p:ph type="title"/>
          </p:nvPr>
        </p:nvSpPr>
        <p:spPr>
          <a:xfrm>
            <a:off x="1371600" y="987425"/>
            <a:ext cx="3932237" cy="18945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3"/>
          <p:cNvSpPr txBox="1"/>
          <p:nvPr>
            <p:ph idx="1" type="body"/>
          </p:nvPr>
        </p:nvSpPr>
        <p:spPr>
          <a:xfrm>
            <a:off x="5650992" y="987425"/>
            <a:ext cx="568756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33"/>
          <p:cNvSpPr txBox="1"/>
          <p:nvPr>
            <p:ph idx="2" type="body"/>
          </p:nvPr>
        </p:nvSpPr>
        <p:spPr>
          <a:xfrm>
            <a:off x="1371600" y="3058510"/>
            <a:ext cx="3932237" cy="2802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33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3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3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4"/>
          <p:cNvSpPr txBox="1"/>
          <p:nvPr>
            <p:ph type="title"/>
          </p:nvPr>
        </p:nvSpPr>
        <p:spPr>
          <a:xfrm>
            <a:off x="1371600" y="987552"/>
            <a:ext cx="3932237" cy="18928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4"/>
          <p:cNvSpPr/>
          <p:nvPr>
            <p:ph idx="2" type="pic"/>
          </p:nvPr>
        </p:nvSpPr>
        <p:spPr>
          <a:xfrm>
            <a:off x="5505319" y="987425"/>
            <a:ext cx="5833242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34"/>
          <p:cNvSpPr txBox="1"/>
          <p:nvPr>
            <p:ph idx="1" type="body"/>
          </p:nvPr>
        </p:nvSpPr>
        <p:spPr>
          <a:xfrm>
            <a:off x="1371600" y="3033286"/>
            <a:ext cx="3932237" cy="2835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34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4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4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/>
          <p:nvPr/>
        </p:nvSpPr>
        <p:spPr>
          <a:xfrm flipH="1" rot="10800000">
            <a:off x="0" y="6401226"/>
            <a:ext cx="12192000" cy="456773"/>
          </a:xfrm>
          <a:prstGeom prst="rect">
            <a:avLst/>
          </a:prstGeom>
          <a:gradFill>
            <a:gsLst>
              <a:gs pos="0">
                <a:srgbClr val="4922D7">
                  <a:alpha val="27843"/>
                </a:srgbClr>
              </a:gs>
              <a:gs pos="14000">
                <a:srgbClr val="4922D7">
                  <a:alpha val="27843"/>
                </a:srgbClr>
              </a:gs>
              <a:gs pos="100000">
                <a:srgbClr val="2950E7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7;p25"/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0">
                <a:srgbClr val="EF68E9">
                  <a:alpha val="54901"/>
                </a:srgbClr>
              </a:gs>
              <a:gs pos="9000">
                <a:srgbClr val="EF68E9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Google Shape;8;p25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b="1" i="0" sz="3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25"/>
          <p:cNvSpPr txBox="1"/>
          <p:nvPr>
            <p:ph idx="1" type="body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25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" name="Google Shape;11;p25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13.png"/><Relationship Id="rId5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jpg"/><Relationship Id="rId4" Type="http://schemas.openxmlformats.org/officeDocument/2006/relationships/image" Target="../media/image2.png"/><Relationship Id="rId5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jpg"/><Relationship Id="rId4" Type="http://schemas.openxmlformats.org/officeDocument/2006/relationships/image" Target="../media/image2.png"/><Relationship Id="rId5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 b="-1" l="16585" r="38758" t="0"/>
          <a:stretch/>
        </p:blipFill>
        <p:spPr>
          <a:xfrm>
            <a:off x="-1" y="10"/>
            <a:ext cx="45879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/>
          <p:nvPr/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rgbClr val="11699F">
                  <a:alpha val="72941"/>
                </a:srgb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rgbClr val="2950E7">
                  <a:alpha val="36862"/>
                </a:srgbClr>
              </a:gs>
              <a:gs pos="98000">
                <a:srgbClr val="D517CC">
                  <a:alpha val="65882"/>
                </a:srgbClr>
              </a:gs>
              <a:gs pos="100000">
                <a:srgbClr val="D517CC">
                  <a:alpha val="65882"/>
                </a:srgbClr>
              </a:gs>
            </a:gsLst>
            <a:lin ang="12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" name="Google Shape;90;p1"/>
          <p:cNvSpPr/>
          <p:nvPr/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0">
                <a:srgbClr val="178DD5">
                  <a:alpha val="38823"/>
                </a:srgbClr>
              </a:gs>
              <a:gs pos="22000">
                <a:srgbClr val="178DD5">
                  <a:alpha val="38823"/>
                </a:srgbClr>
              </a:gs>
              <a:gs pos="82000">
                <a:srgbClr val="2950E7">
                  <a:alpha val="18823"/>
                </a:srgbClr>
              </a:gs>
              <a:gs pos="100000">
                <a:srgbClr val="2950E7">
                  <a:alpha val="18823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" name="Google Shape;91;p1"/>
          <p:cNvSpPr/>
          <p:nvPr/>
        </p:nvSpPr>
        <p:spPr>
          <a:xfrm rot="-7895696">
            <a:off x="6080918" y="830588"/>
            <a:ext cx="4998441" cy="4998441"/>
          </a:xfrm>
          <a:prstGeom prst="ellipse">
            <a:avLst/>
          </a:prstGeom>
          <a:gradFill>
            <a:gsLst>
              <a:gs pos="0">
                <a:srgbClr val="D9D0F8">
                  <a:alpha val="0"/>
                </a:srgbClr>
              </a:gs>
              <a:gs pos="39000">
                <a:srgbClr val="D9D0F8">
                  <a:alpha val="0"/>
                </a:srgbClr>
              </a:gs>
              <a:gs pos="100000">
                <a:srgbClr val="178DD5">
                  <a:alpha val="17647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2" name="Google Shape;92;p1"/>
          <p:cNvSpPr txBox="1"/>
          <p:nvPr>
            <p:ph type="ctrTitle"/>
          </p:nvPr>
        </p:nvSpPr>
        <p:spPr>
          <a:xfrm>
            <a:off x="3042146" y="567750"/>
            <a:ext cx="6133656" cy="96795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es-CL">
                <a:solidFill>
                  <a:schemeClr val="lt1"/>
                </a:solidFill>
              </a:rPr>
              <a:t>BECA FÁCIL</a:t>
            </a:r>
            <a:endParaRPr/>
          </a:p>
        </p:txBody>
      </p:sp>
      <p:sp>
        <p:nvSpPr>
          <p:cNvPr id="93" name="Google Shape;93;p1"/>
          <p:cNvSpPr txBox="1"/>
          <p:nvPr>
            <p:ph idx="1" type="subTitle"/>
          </p:nvPr>
        </p:nvSpPr>
        <p:spPr>
          <a:xfrm>
            <a:off x="5039999" y="4793128"/>
            <a:ext cx="6285413" cy="1141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s-CL" sz="1400">
                <a:solidFill>
                  <a:schemeClr val="lt1"/>
                </a:solidFill>
              </a:rPr>
              <a:t>MAURICIO CHACANA – MARCOS CEBALLOS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7679728" y="1536559"/>
            <a:ext cx="41695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4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Portafolio de título</a:t>
            </a:r>
            <a:endParaRPr/>
          </a:p>
        </p:txBody>
      </p:sp>
      <p:pic>
        <p:nvPicPr>
          <p:cNvPr id="95" name="Google Shape;95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ba48edf5b_0_8"/>
          <p:cNvSpPr txBox="1"/>
          <p:nvPr>
            <p:ph type="title"/>
          </p:nvPr>
        </p:nvSpPr>
        <p:spPr>
          <a:xfrm>
            <a:off x="4012975" y="0"/>
            <a:ext cx="61947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Arquitectura</a:t>
            </a:r>
            <a:endParaRPr/>
          </a:p>
        </p:txBody>
      </p:sp>
      <p:sp>
        <p:nvSpPr>
          <p:cNvPr id="173" name="Google Shape;173;g30ba48edf5b_0_8"/>
          <p:cNvSpPr txBox="1"/>
          <p:nvPr>
            <p:ph idx="1" type="body"/>
          </p:nvPr>
        </p:nvSpPr>
        <p:spPr>
          <a:xfrm>
            <a:off x="1371600" y="2112264"/>
            <a:ext cx="102414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g30ba48edf5b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30ba48edf5b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599" y="946525"/>
            <a:ext cx="9145775" cy="55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5cfc09430_0_3"/>
          <p:cNvSpPr txBox="1"/>
          <p:nvPr>
            <p:ph type="title"/>
          </p:nvPr>
        </p:nvSpPr>
        <p:spPr>
          <a:xfrm>
            <a:off x="4012975" y="0"/>
            <a:ext cx="61947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Arquitectura</a:t>
            </a:r>
            <a:endParaRPr/>
          </a:p>
        </p:txBody>
      </p:sp>
      <p:pic>
        <p:nvPicPr>
          <p:cNvPr id="181" name="Google Shape;181;g2d5cfc09430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d5cfc09430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824" y="828679"/>
            <a:ext cx="10241401" cy="5761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d5cfc09430_0_12"/>
          <p:cNvSpPr txBox="1"/>
          <p:nvPr>
            <p:ph type="title"/>
          </p:nvPr>
        </p:nvSpPr>
        <p:spPr>
          <a:xfrm>
            <a:off x="975300" y="194277"/>
            <a:ext cx="10241400" cy="54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Metodología</a:t>
            </a:r>
            <a:endParaRPr/>
          </a:p>
        </p:txBody>
      </p:sp>
      <p:sp>
        <p:nvSpPr>
          <p:cNvPr id="188" name="Google Shape;188;g2d5cfc09430_0_12"/>
          <p:cNvSpPr txBox="1"/>
          <p:nvPr>
            <p:ph idx="1" type="body"/>
          </p:nvPr>
        </p:nvSpPr>
        <p:spPr>
          <a:xfrm>
            <a:off x="1371600" y="2112264"/>
            <a:ext cx="102414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g2d5cfc09430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38" y="890612"/>
            <a:ext cx="11181573" cy="559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0a075b563e_1_0"/>
          <p:cNvSpPr txBox="1"/>
          <p:nvPr>
            <p:ph type="title"/>
          </p:nvPr>
        </p:nvSpPr>
        <p:spPr>
          <a:xfrm>
            <a:off x="1371600" y="795528"/>
            <a:ext cx="102414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0a075b563e_1_0"/>
          <p:cNvSpPr txBox="1"/>
          <p:nvPr>
            <p:ph idx="1" type="body"/>
          </p:nvPr>
        </p:nvSpPr>
        <p:spPr>
          <a:xfrm>
            <a:off x="1371600" y="2112264"/>
            <a:ext cx="102414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g30a075b563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775" y="1345396"/>
            <a:ext cx="10442376" cy="504353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30a075b563e_1_0"/>
          <p:cNvSpPr txBox="1"/>
          <p:nvPr>
            <p:ph type="title"/>
          </p:nvPr>
        </p:nvSpPr>
        <p:spPr>
          <a:xfrm>
            <a:off x="108575" y="309350"/>
            <a:ext cx="1198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Modelo de Datos</a:t>
            </a:r>
            <a:endParaRPr/>
          </a:p>
        </p:txBody>
      </p:sp>
      <p:pic>
        <p:nvPicPr>
          <p:cNvPr id="198" name="Google Shape;198;g30a075b563e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80a514fe4_0_6"/>
          <p:cNvSpPr/>
          <p:nvPr/>
        </p:nvSpPr>
        <p:spPr>
          <a:xfrm flipH="1" rot="10800000">
            <a:off x="0" y="6400672"/>
            <a:ext cx="12192000" cy="456900"/>
          </a:xfrm>
          <a:prstGeom prst="rect">
            <a:avLst/>
          </a:prstGeom>
          <a:gradFill>
            <a:gsLst>
              <a:gs pos="0">
                <a:srgbClr val="4922D7">
                  <a:alpha val="27843"/>
                </a:srgbClr>
              </a:gs>
              <a:gs pos="14000">
                <a:srgbClr val="4922D7">
                  <a:alpha val="27843"/>
                </a:srgbClr>
              </a:gs>
              <a:gs pos="100000">
                <a:srgbClr val="2950E7">
                  <a:alpha val="84705"/>
                </a:srgbClr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" name="Google Shape;204;g3180a514fe4_0_6"/>
          <p:cNvSpPr/>
          <p:nvPr/>
        </p:nvSpPr>
        <p:spPr>
          <a:xfrm flipH="1">
            <a:off x="4038598" y="6400799"/>
            <a:ext cx="8153400" cy="456900"/>
          </a:xfrm>
          <a:prstGeom prst="rect">
            <a:avLst/>
          </a:prstGeom>
          <a:gradFill>
            <a:gsLst>
              <a:gs pos="0">
                <a:srgbClr val="EF68E9">
                  <a:alpha val="54901"/>
                </a:srgbClr>
              </a:gs>
              <a:gs pos="9000">
                <a:srgbClr val="EF68E9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3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" name="Google Shape;205;g3180a514fe4_0_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" name="Google Shape;206;g3180a514fe4_0_6"/>
          <p:cNvSpPr/>
          <p:nvPr/>
        </p:nvSpPr>
        <p:spPr>
          <a:xfrm flipH="1"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950E7">
                  <a:alpha val="74901"/>
                </a:srgbClr>
              </a:gs>
              <a:gs pos="100000">
                <a:srgbClr val="EF68E9"/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7" name="Google Shape;207;g3180a514fe4_0_6"/>
          <p:cNvSpPr/>
          <p:nvPr/>
        </p:nvSpPr>
        <p:spPr>
          <a:xfrm rot="10800000">
            <a:off x="-1" y="-76200"/>
            <a:ext cx="12192000" cy="6858000"/>
          </a:xfrm>
          <a:prstGeom prst="rect">
            <a:avLst/>
          </a:prstGeom>
          <a:gradFill>
            <a:gsLst>
              <a:gs pos="0">
                <a:srgbClr val="2950E7">
                  <a:alpha val="49803"/>
                </a:srgbClr>
              </a:gs>
              <a:gs pos="49000">
                <a:srgbClr val="2950E7">
                  <a:alpha val="49803"/>
                </a:srgbClr>
              </a:gs>
              <a:gs pos="100000">
                <a:srgbClr val="D517CC">
                  <a:alpha val="73725"/>
                </a:srgbClr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8" name="Google Shape;208;g3180a514fe4_0_6"/>
          <p:cNvSpPr/>
          <p:nvPr/>
        </p:nvSpPr>
        <p:spPr>
          <a:xfrm flipH="1" rot="10800000">
            <a:off x="-2" y="0"/>
            <a:ext cx="6096000" cy="6858000"/>
          </a:xfrm>
          <a:prstGeom prst="rect">
            <a:avLst/>
          </a:prstGeom>
          <a:gradFill>
            <a:gsLst>
              <a:gs pos="0">
                <a:srgbClr val="D517CC">
                  <a:alpha val="16862"/>
                </a:srgbClr>
              </a:gs>
              <a:gs pos="85000">
                <a:srgbClr val="4922D7">
                  <a:alpha val="40000"/>
                </a:srgbClr>
              </a:gs>
              <a:gs pos="100000">
                <a:srgbClr val="4922D7">
                  <a:alpha val="40000"/>
                </a:srgbClr>
              </a:gs>
            </a:gsLst>
            <a:lin ang="1440003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" name="Google Shape;209;g3180a514fe4_0_6"/>
          <p:cNvSpPr/>
          <p:nvPr/>
        </p:nvSpPr>
        <p:spPr>
          <a:xfrm flipH="1" rot="5400000">
            <a:off x="3459797" y="-2570048"/>
            <a:ext cx="5116298" cy="10256768"/>
          </a:xfrm>
          <a:custGeom>
            <a:rect b="b" l="l" r="r" t="t"/>
            <a:pathLst>
              <a:path extrusionOk="0" h="4139967" w="2065105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>
            <a:gsLst>
              <a:gs pos="0">
                <a:srgbClr val="8F77E9">
                  <a:alpha val="2745"/>
                </a:srgbClr>
              </a:gs>
              <a:gs pos="7000">
                <a:srgbClr val="8F77E9">
                  <a:alpha val="2745"/>
                </a:srgbClr>
              </a:gs>
              <a:gs pos="100000">
                <a:srgbClr val="8F77E9">
                  <a:alpha val="36862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0" name="Google Shape;210;g3180a514fe4_0_6"/>
          <p:cNvSpPr txBox="1"/>
          <p:nvPr>
            <p:ph type="title"/>
          </p:nvPr>
        </p:nvSpPr>
        <p:spPr>
          <a:xfrm>
            <a:off x="1524000" y="291644"/>
            <a:ext cx="91440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s-CL" sz="4400">
                <a:solidFill>
                  <a:schemeClr val="lt1"/>
                </a:solidFill>
              </a:rPr>
              <a:t>Historias de Usuario</a:t>
            </a:r>
            <a:endParaRPr/>
          </a:p>
        </p:txBody>
      </p:sp>
      <p:pic>
        <p:nvPicPr>
          <p:cNvPr id="211" name="Google Shape;211;g3180a514fe4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2" name="Google Shape;212;g3180a514fe4_0_6"/>
          <p:cNvGraphicFramePr/>
          <p:nvPr/>
        </p:nvGraphicFramePr>
        <p:xfrm>
          <a:off x="691275" y="1670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{19D8CA35-5876-4EF7-BB3C-DC47ED5452A6}</a:tableStyleId>
              </a:tblPr>
              <a:tblGrid>
                <a:gridCol w="504350"/>
                <a:gridCol w="1058925"/>
                <a:gridCol w="1532975"/>
                <a:gridCol w="2010150"/>
                <a:gridCol w="3837725"/>
                <a:gridCol w="1865300"/>
              </a:tblGrid>
              <a:tr h="2726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CL" u="none" cap="none" strike="noStrike"/>
                        <a:t>Historias de Usuario</a:t>
                      </a:r>
                      <a:endParaRPr b="1"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gridSpan="2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CL" sz="1000" u="none" cap="none" strike="noStrike"/>
                        <a:t>Criterio de Aceptación</a:t>
                      </a:r>
                      <a:endParaRPr b="1" sz="1000"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 hMerge="1"/>
              </a:tr>
              <a:tr h="495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CL" u="none" cap="none" strike="noStrike"/>
                        <a:t>ID</a:t>
                      </a:r>
                      <a:endParaRPr b="1"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CL" u="none" cap="none" strike="noStrike"/>
                        <a:t>Como...</a:t>
                      </a:r>
                      <a:endParaRPr b="1"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CL" u="none" cap="none" strike="noStrike"/>
                        <a:t>Necesito...</a:t>
                      </a:r>
                      <a:endParaRPr b="1"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CL" u="none" cap="none" strike="noStrike"/>
                        <a:t>Para...</a:t>
                      </a:r>
                      <a:endParaRPr b="1"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 vMerge="1"/>
                <a:tc hMerge="1" vMerge="1"/>
              </a:tr>
              <a:tr h="941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CL" u="none" cap="none" strike="noStrike"/>
                        <a:t>H01</a:t>
                      </a:r>
                      <a:endParaRPr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CL"/>
                        <a:t>Alumno</a:t>
                      </a:r>
                      <a:endParaRPr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Medir mis conocimientos sobre becas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Postular a las becas y financiar mi carrera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Un cuestionario evaluado que permita conocer mi puntaje al momento de responder las preguntas.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718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CL" u="none" cap="none" strike="noStrike"/>
                        <a:t>H0</a:t>
                      </a:r>
                      <a:r>
                        <a:rPr lang="es-CL"/>
                        <a:t>2</a:t>
                      </a:r>
                      <a:endParaRPr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s-CL"/>
                        <a:t>Admisión</a:t>
                      </a:r>
                      <a:endParaRPr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Ver el progreso de los alumnos y apoyarlos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Asegurarse de que todos los alumnos puedan conocer sus beneficios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Poder ver los resultados de los alumnos al momento realizar el cuestionario.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74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CL" u="none" cap="none" strike="noStrike"/>
                        <a:t>H0</a:t>
                      </a:r>
                      <a:r>
                        <a:rPr lang="es-CL"/>
                        <a:t>3</a:t>
                      </a:r>
                      <a:endParaRPr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s-CL"/>
                        <a:t>Admisión</a:t>
                      </a:r>
                      <a:endParaRPr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Poder generar un reporte en excel 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Obtener respaldo de los datos </a:t>
                      </a:r>
                      <a:r>
                        <a:rPr lang="es-CL"/>
                        <a:t>importantes</a:t>
                      </a:r>
                      <a:r>
                        <a:rPr lang="es-CL"/>
                        <a:t> y </a:t>
                      </a:r>
                      <a:r>
                        <a:rPr lang="es-CL"/>
                        <a:t>comunicarse</a:t>
                      </a:r>
                      <a:r>
                        <a:rPr lang="es-CL"/>
                        <a:t> con el alumno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 Lograr generar reportes en excel con la </a:t>
                      </a:r>
                      <a:r>
                        <a:rPr lang="es-CL"/>
                        <a:t>información</a:t>
                      </a:r>
                      <a:r>
                        <a:rPr lang="es-CL"/>
                        <a:t> de contacto de los alumnos mostrados en pantalla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718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CL" u="none" cap="none" strike="noStrike"/>
                        <a:t>H0</a:t>
                      </a:r>
                      <a:r>
                        <a:rPr lang="es-CL"/>
                        <a:t>4</a:t>
                      </a:r>
                      <a:endParaRPr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s-CL">
                          <a:solidFill>
                            <a:schemeClr val="dk1"/>
                          </a:solidFill>
                        </a:rPr>
                        <a:t>Admisión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Ver estadísticas del uso del sistema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Ajustar las campañas y estrategias de comunicación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Extraer las estadísticas de los alumnos que ingresaron, completaron los test, postulaciones, entre otras, para poder generar nuevas estrategias.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447ec6a6a_0_22"/>
          <p:cNvSpPr txBox="1"/>
          <p:nvPr>
            <p:ph type="title"/>
          </p:nvPr>
        </p:nvSpPr>
        <p:spPr>
          <a:xfrm>
            <a:off x="4103850" y="87275"/>
            <a:ext cx="7332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CRONOGRAMA</a:t>
            </a:r>
            <a:endParaRPr/>
          </a:p>
        </p:txBody>
      </p:sp>
      <p:pic>
        <p:nvPicPr>
          <p:cNvPr id="218" name="Google Shape;218;g31447ec6a6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9" name="Google Shape;219;g31447ec6a6a_0_22"/>
          <p:cNvGraphicFramePr/>
          <p:nvPr/>
        </p:nvGraphicFramePr>
        <p:xfrm>
          <a:off x="111375" y="7681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{D681E67A-4C50-4890-8327-060FB21650C3}</a:tableStyleId>
              </a:tblPr>
              <a:tblGrid>
                <a:gridCol w="1405275"/>
                <a:gridCol w="562125"/>
                <a:gridCol w="546500"/>
                <a:gridCol w="593325"/>
                <a:gridCol w="499650"/>
                <a:gridCol w="546500"/>
                <a:gridCol w="546500"/>
                <a:gridCol w="640175"/>
                <a:gridCol w="452825"/>
                <a:gridCol w="546500"/>
                <a:gridCol w="546500"/>
                <a:gridCol w="546500"/>
                <a:gridCol w="624550"/>
                <a:gridCol w="562125"/>
                <a:gridCol w="546500"/>
                <a:gridCol w="546500"/>
                <a:gridCol w="382850"/>
                <a:gridCol w="382850"/>
                <a:gridCol w="562125"/>
                <a:gridCol w="546500"/>
                <a:gridCol w="382850"/>
              </a:tblGrid>
              <a:tr h="34175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4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2EFD9"/>
                    </a:solidFill>
                  </a:tcPr>
                </a:tc>
                <a:tc hMerge="1"/>
                <a:tc hMerge="1"/>
                <a:tc hMerge="1"/>
                <a:tc gridSpan="1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BE5D5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34675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2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3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4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5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6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7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8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9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10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11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12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13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14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15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16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17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18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4714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Diseño y planificación del proyecto.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3431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Definición de roles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4714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Historias de Usuarios y Épicas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3431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 Backlog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2346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Arquitectura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234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Prototipado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3431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Hito 1: Fase 1 (avance)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2346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0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2346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1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3431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Hito 2: Fase 2 (avance)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2346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2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2346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3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3431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Hito 3: Fase 2 (Final)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3431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Cierre y retrospectiva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980000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9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3790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Hito 4: Fase 3 (Presentación final)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F00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"/>
          <p:cNvSpPr txBox="1"/>
          <p:nvPr>
            <p:ph type="title"/>
          </p:nvPr>
        </p:nvSpPr>
        <p:spPr>
          <a:xfrm>
            <a:off x="1371600" y="795525"/>
            <a:ext cx="10241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SPRINT 0</a:t>
            </a:r>
            <a:endParaRPr/>
          </a:p>
        </p:txBody>
      </p:sp>
      <p:sp>
        <p:nvSpPr>
          <p:cNvPr id="225" name="Google Shape;225;p4"/>
          <p:cNvSpPr txBox="1"/>
          <p:nvPr>
            <p:ph idx="1" type="body"/>
          </p:nvPr>
        </p:nvSpPr>
        <p:spPr>
          <a:xfrm>
            <a:off x="1371600" y="2112275"/>
            <a:ext cx="62193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Duración:  1 SEMANA (23/09 - 27/09)</a:t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Evidencia: </a:t>
            </a: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1.5 Guia Estudiante Fase 1 Definición Proyecto APT</a:t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Una fase de preparación clave, donde se establecen los fundamentos del proyecto, como la definición del backlog inicial, la configuración del entorno de trabajo, la formación del equipo y la alineación de objetivos.</a:t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ybody Medium"/>
              <a:buChar char="•"/>
            </a:pP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Establecer las herramientas, entornos de desarrollo local, servidores, control de versiones, y cualquier infraestructura técnica necesaria para el equipo.</a:t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700" y="2112275"/>
            <a:ext cx="3114675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4922D7">
                  <a:alpha val="27843"/>
                </a:srgbClr>
              </a:gs>
              <a:gs pos="14000">
                <a:srgbClr val="4922D7">
                  <a:alpha val="27843"/>
                </a:srgbClr>
              </a:gs>
              <a:gs pos="100000">
                <a:srgbClr val="2950E7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Google Shape;233;p13"/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EF68E9">
                  <a:alpha val="54901"/>
                </a:srgbClr>
              </a:gs>
              <a:gs pos="9000">
                <a:srgbClr val="EF68E9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5" name="Google Shape;235;p13"/>
          <p:cNvSpPr/>
          <p:nvPr/>
        </p:nvSpPr>
        <p:spPr>
          <a:xfrm flipH="1" rot="5400000">
            <a:off x="-1409318" y="1410082"/>
            <a:ext cx="6858000" cy="4037835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100000">
                <a:srgbClr val="2950E7">
                  <a:alpha val="88627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6" name="Google Shape;236;p13"/>
          <p:cNvSpPr/>
          <p:nvPr/>
        </p:nvSpPr>
        <p:spPr>
          <a:xfrm flipH="1" rot="5400000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rgbClr val="7D95F0">
                  <a:alpha val="0"/>
                </a:srgbClr>
              </a:gs>
              <a:gs pos="99000">
                <a:srgbClr val="D517CC">
                  <a:alpha val="91764"/>
                </a:srgbClr>
              </a:gs>
              <a:gs pos="100000">
                <a:srgbClr val="D517CC">
                  <a:alpha val="91764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" name="Google Shape;237;p13"/>
          <p:cNvSpPr/>
          <p:nvPr/>
        </p:nvSpPr>
        <p:spPr>
          <a:xfrm flipH="1" rot="5400000">
            <a:off x="759574" y="3578975"/>
            <a:ext cx="2502407" cy="4055644"/>
          </a:xfrm>
          <a:prstGeom prst="rect">
            <a:avLst/>
          </a:prstGeom>
          <a:gradFill>
            <a:gsLst>
              <a:gs pos="0">
                <a:srgbClr val="2950E7">
                  <a:alpha val="27843"/>
                </a:srgbClr>
              </a:gs>
              <a:gs pos="2000">
                <a:srgbClr val="2950E7">
                  <a:alpha val="27843"/>
                </a:srgbClr>
              </a:gs>
              <a:gs pos="100000">
                <a:srgbClr val="4922D7">
                  <a:alpha val="0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8" name="Google Shape;238;p13"/>
          <p:cNvSpPr/>
          <p:nvPr/>
        </p:nvSpPr>
        <p:spPr>
          <a:xfrm rot="6100492">
            <a:off x="-752289" y="1199324"/>
            <a:ext cx="4811682" cy="4091540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D9D0F8">
                  <a:alpha val="1960"/>
                </a:srgbClr>
              </a:gs>
              <a:gs pos="13000">
                <a:srgbClr val="D9D0F8">
                  <a:alpha val="1960"/>
                </a:srgbClr>
              </a:gs>
              <a:gs pos="100000">
                <a:srgbClr val="178DD5">
                  <a:alpha val="28627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9" name="Google Shape;239;p13"/>
          <p:cNvSpPr txBox="1"/>
          <p:nvPr>
            <p:ph type="title"/>
          </p:nvPr>
        </p:nvSpPr>
        <p:spPr>
          <a:xfrm>
            <a:off x="474243" y="986118"/>
            <a:ext cx="32367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s-CL" sz="3200">
                <a:solidFill>
                  <a:schemeClr val="lt1"/>
                </a:solidFill>
              </a:rPr>
              <a:t>SPRINT 0 - BACKLOG</a:t>
            </a:r>
            <a:endParaRPr/>
          </a:p>
        </p:txBody>
      </p:sp>
      <p:pic>
        <p:nvPicPr>
          <p:cNvPr descr="Ejecutar" id="240" name="Google Shape;2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003" y="3379707"/>
            <a:ext cx="3249478" cy="32494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1" name="Google Shape;241;p13"/>
          <p:cNvGraphicFramePr/>
          <p:nvPr/>
        </p:nvGraphicFramePr>
        <p:xfrm>
          <a:off x="4091238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{C2360E23-45BD-40D5-A41E-46C1EDFAABB9}</a:tableStyleId>
              </a:tblPr>
              <a:tblGrid>
                <a:gridCol w="1361250"/>
                <a:gridCol w="2829975"/>
                <a:gridCol w="1731425"/>
                <a:gridCol w="859750"/>
                <a:gridCol w="1265725"/>
              </a:tblGrid>
              <a:tr h="799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Identificador (ID) de item de product backlog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497D"/>
                    </a:solidFill>
                    <a:extLst>
                      <a:ext uri="http://customooxmlschemas.google.com/">
                        <go:slidesCustomData xmlns:go="http://customooxmlschemas.google.com/" cellId="241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Enunciado del item de Product Backlog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497D"/>
                    </a:solidFill>
                    <a:extLst>
                      <a:ext uri="http://customooxmlschemas.google.com/">
                        <go:slidesCustomData xmlns:go="http://customooxmlschemas.google.com/" cellId="241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Tarea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497D"/>
                    </a:solidFill>
                    <a:extLst>
                      <a:ext uri="http://customooxmlschemas.google.com/">
                        <go:slidesCustomData xmlns:go="http://customooxmlschemas.google.com/" cellId="241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Dueño / Voluntario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497D"/>
                    </a:solidFill>
                    <a:extLst>
                      <a:ext uri="http://customooxmlschemas.google.com/">
                        <go:slidesCustomData xmlns:go="http://customooxmlschemas.google.com/" cellId="241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Estatus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497D"/>
                    </a:solidFill>
                    <a:extLst>
                      <a:ext uri="http://customooxmlschemas.google.com/">
                        <go:slidesCustomData xmlns:go="http://customooxmlschemas.google.com/" cellId="241:0:4"/>
                      </a:ext>
                    </a:extLst>
                  </a:tcPr>
                </a:tc>
              </a:tr>
              <a:tr h="419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1:4"/>
                      </a:ext>
                    </a:extLst>
                  </a:tcPr>
                </a:tc>
              </a:tr>
              <a:tr h="100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HT.1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Equipo de desarrollo, necesitamos abarcar nuestro informe de "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Guía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 Definicion APT" Para establecer y regular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nuestro Sprint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y cronogramas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Definir Sprints a trabajar, Tiempos y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límites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Mauricio Chacana, Marcos Ceballos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Terminado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2:4"/>
                      </a:ext>
                    </a:extLst>
                  </a:tcPr>
                </a:tc>
              </a:tr>
              <a:tr h="1203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HT.2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desarrollador, necesito preparar el entorno de desarrollo, con la finalidad de empezar la construcción de la plataforma.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Instalar Visual Studio Code, configurar repositorios, y entornos locales de desarrollo (Node.js, Google Cloud, etc.)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Mauricio Chacana, Marcos Ceballos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Terminado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3:4"/>
                      </a:ext>
                    </a:extLst>
                  </a:tcPr>
                </a:tc>
              </a:tr>
              <a:tr h="100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HT.3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desarrollador, preparar un entorno en el cual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estén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guardados todos los documentos realizados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1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Crear un repositorio en Git hub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1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Mauricio Chacana, Marcos Ceballos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1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Terminado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4:4"/>
                      </a:ext>
                    </a:extLst>
                  </a:tcPr>
                </a:tc>
              </a:tr>
              <a:tr h="1203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HT.4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equipo técnico, necesito realizar un análisis de viabilidad técnica, con la finalidad de evaluar tecnologías a usar.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Investigar y seleccionar tecnologías clave (frameworks, bases de datos, plataformas de despliegue, etc.).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Mauricio Chacana, Marcos Ceballos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Terminado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5:4"/>
                      </a:ext>
                    </a:extLst>
                  </a:tcPr>
                </a:tc>
              </a:tr>
              <a:tr h="100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HT.5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1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analista, necesito definir los requerimientos funcionales y no funcionales del sistema, con la finalidad de planificar el proyecto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Reunir a las partes interesadas y elaborar un documento de requerimientos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Marcos Ceballos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1:6:4"/>
                      </a:ext>
                    </a:extLst>
                  </a:tcPr>
                </a:tc>
              </a:tr>
            </a:tbl>
          </a:graphicData>
        </a:graphic>
      </p:graphicFrame>
      <p:pic>
        <p:nvPicPr>
          <p:cNvPr id="242" name="Google Shape;24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4922D7">
                  <a:alpha val="27843"/>
                </a:srgbClr>
              </a:gs>
              <a:gs pos="14000">
                <a:srgbClr val="4922D7">
                  <a:alpha val="27843"/>
                </a:srgbClr>
              </a:gs>
              <a:gs pos="100000">
                <a:srgbClr val="2950E7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8" name="Google Shape;248;p16"/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EF68E9">
                  <a:alpha val="54901"/>
                </a:srgbClr>
              </a:gs>
              <a:gs pos="9000">
                <a:srgbClr val="EF68E9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9" name="Google Shape;24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picture of an electromagnetic radiation" id="250" name="Google Shape;250;p16"/>
          <p:cNvPicPr preferRelativeResize="0"/>
          <p:nvPr/>
        </p:nvPicPr>
        <p:blipFill rotWithShape="1">
          <a:blip r:embed="rId3">
            <a:alphaModFix/>
          </a:blip>
          <a:srcRect b="21129" l="0" r="0" t="24259"/>
          <a:stretch/>
        </p:blipFill>
        <p:spPr>
          <a:xfrm>
            <a:off x="-2" y="10"/>
            <a:ext cx="12192002" cy="446103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6"/>
          <p:cNvSpPr/>
          <p:nvPr/>
        </p:nvSpPr>
        <p:spPr>
          <a:xfrm flipH="1" rot="10800000">
            <a:off x="0" y="4460827"/>
            <a:ext cx="12192003" cy="2397392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86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2" name="Google Shape;252;p16"/>
          <p:cNvSpPr/>
          <p:nvPr/>
        </p:nvSpPr>
        <p:spPr>
          <a:xfrm flipH="1" rot="10800000">
            <a:off x="4038600" y="4463553"/>
            <a:ext cx="8153401" cy="2394447"/>
          </a:xfrm>
          <a:prstGeom prst="rect">
            <a:avLst/>
          </a:prstGeom>
          <a:gradFill>
            <a:gsLst>
              <a:gs pos="0">
                <a:srgbClr val="7D95F0">
                  <a:alpha val="0"/>
                </a:srgbClr>
              </a:gs>
              <a:gs pos="99000">
                <a:srgbClr val="D517CC">
                  <a:alpha val="80784"/>
                </a:srgbClr>
              </a:gs>
              <a:gs pos="100000">
                <a:srgbClr val="D517CC">
                  <a:alpha val="80784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3" name="Google Shape;253;p16"/>
          <p:cNvSpPr/>
          <p:nvPr/>
        </p:nvSpPr>
        <p:spPr>
          <a:xfrm rot="-6765946">
            <a:off x="2944145" y="2710934"/>
            <a:ext cx="3118759" cy="4639931"/>
          </a:xfrm>
          <a:custGeom>
            <a:rect b="b" l="l" r="r" t="t"/>
            <a:pathLst>
              <a:path extrusionOk="0" h="4639931" w="3118759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rgbClr val="178DD5">
                  <a:alpha val="11764"/>
                </a:srgbClr>
              </a:gs>
              <a:gs pos="100000">
                <a:srgbClr val="68BCEF">
                  <a:alpha val="20000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" name="Google Shape;254;p16"/>
          <p:cNvSpPr/>
          <p:nvPr/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rgbClr val="178DD5">
                  <a:alpha val="15686"/>
                </a:srgbClr>
              </a:gs>
              <a:gs pos="62000">
                <a:srgbClr val="2950E7">
                  <a:alpha val="0"/>
                </a:srgbClr>
              </a:gs>
              <a:gs pos="100000">
                <a:srgbClr val="2950E7">
                  <a:alpha val="0"/>
                </a:srgbClr>
              </a:gs>
            </a:gsLst>
            <a:lin ang="203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5" name="Google Shape;255;p16"/>
          <p:cNvSpPr txBox="1"/>
          <p:nvPr>
            <p:ph type="title"/>
          </p:nvPr>
        </p:nvSpPr>
        <p:spPr>
          <a:xfrm>
            <a:off x="1383807" y="4611271"/>
            <a:ext cx="9436593" cy="117155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CL">
                <a:solidFill>
                  <a:schemeClr val="lt1"/>
                </a:solidFill>
              </a:rPr>
              <a:t>BURNDOWN CHART SPRINT 0</a:t>
            </a:r>
            <a:endParaRPr/>
          </a:p>
        </p:txBody>
      </p:sp>
      <p:pic>
        <p:nvPicPr>
          <p:cNvPr id="256" name="Google Shape;2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6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9088" y="774125"/>
            <a:ext cx="10253823" cy="42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962d639b5_0_14"/>
          <p:cNvSpPr txBox="1"/>
          <p:nvPr>
            <p:ph type="title"/>
          </p:nvPr>
        </p:nvSpPr>
        <p:spPr>
          <a:xfrm>
            <a:off x="1371600" y="795528"/>
            <a:ext cx="102414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IMPEDIMENT LOG – SPRINT 0</a:t>
            </a:r>
            <a:endParaRPr/>
          </a:p>
        </p:txBody>
      </p:sp>
      <p:graphicFrame>
        <p:nvGraphicFramePr>
          <p:cNvPr id="263" name="Google Shape;263;g30962d639b5_0_14"/>
          <p:cNvGraphicFramePr/>
          <p:nvPr/>
        </p:nvGraphicFramePr>
        <p:xfrm>
          <a:off x="732413" y="250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{C2360E23-45BD-40D5-A41E-46C1EDFAABB9}</a:tableStyleId>
              </a:tblPr>
              <a:tblGrid>
                <a:gridCol w="874125"/>
                <a:gridCol w="874125"/>
                <a:gridCol w="874125"/>
                <a:gridCol w="874125"/>
                <a:gridCol w="2569925"/>
                <a:gridCol w="3006975"/>
                <a:gridCol w="874125"/>
                <a:gridCol w="11101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Código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263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Fecha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263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Prioridad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263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Tipo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263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Impedimento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263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Descripción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263: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¿Resuelto?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263: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Fecha resolución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263:0:7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MCI 01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16/08/2024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4EDB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chemeClr val="dk1"/>
                          </a:solidFill>
                        </a:rPr>
                        <a:t>Baja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5A3286"/>
                          </a:solidFill>
                        </a:rPr>
                        <a:t>Interna</a:t>
                      </a:r>
                      <a:endParaRPr sz="1000">
                        <a:solidFill>
                          <a:srgbClr val="5A328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Marcos Ceballos tuvo horas extras en el trabajo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Este</a:t>
                      </a:r>
                      <a:r>
                        <a:rPr lang="es-CL" sz="1000"/>
                        <a:t> retraso la </a:t>
                      </a:r>
                      <a:r>
                        <a:rPr lang="es-CL" sz="1000"/>
                        <a:t>reunión</a:t>
                      </a:r>
                      <a:r>
                        <a:rPr lang="es-CL" sz="1000"/>
                        <a:t> de preparativos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11734B"/>
                          </a:solidFill>
                        </a:rPr>
                        <a:t>Resuelto</a:t>
                      </a:r>
                      <a:endParaRPr sz="1000">
                        <a:solidFill>
                          <a:srgbClr val="11734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17/08/2024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1:7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MCI 02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19/08/2024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Media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5A3286"/>
                          </a:solidFill>
                        </a:rPr>
                        <a:t>Interna</a:t>
                      </a:r>
                      <a:endParaRPr sz="1000">
                        <a:solidFill>
                          <a:srgbClr val="5A328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Mauricio Chacana </a:t>
                      </a:r>
                      <a:r>
                        <a:rPr lang="es-CL" sz="1000"/>
                        <a:t>estuvo</a:t>
                      </a:r>
                      <a:r>
                        <a:rPr lang="es-CL" sz="1000"/>
                        <a:t> en viaje de negocios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Este</a:t>
                      </a:r>
                      <a:r>
                        <a:rPr lang="es-CL" sz="1000"/>
                        <a:t> retraso la preparación del </a:t>
                      </a:r>
                      <a:r>
                        <a:rPr lang="es-CL" sz="1000"/>
                        <a:t>área</a:t>
                      </a:r>
                      <a:r>
                        <a:rPr lang="es-CL" sz="1000"/>
                        <a:t> de desarrollo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11734B"/>
                          </a:solidFill>
                        </a:rPr>
                        <a:t>Resuelto</a:t>
                      </a:r>
                      <a:endParaRPr sz="1000">
                        <a:solidFill>
                          <a:srgbClr val="11734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23/08/2024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2:7"/>
                      </a:ext>
                    </a:extLst>
                  </a:tcPr>
                </a:tc>
              </a:tr>
            </a:tbl>
          </a:graphicData>
        </a:graphic>
      </p:graphicFrame>
      <p:pic>
        <p:nvPicPr>
          <p:cNvPr id="264" name="Google Shape;264;g30962d639b5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447ec6a6a_0_0"/>
          <p:cNvSpPr txBox="1"/>
          <p:nvPr>
            <p:ph type="title"/>
          </p:nvPr>
        </p:nvSpPr>
        <p:spPr>
          <a:xfrm>
            <a:off x="1371600" y="795526"/>
            <a:ext cx="10241400" cy="61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Roles</a:t>
            </a:r>
            <a:endParaRPr/>
          </a:p>
        </p:txBody>
      </p:sp>
      <p:sp>
        <p:nvSpPr>
          <p:cNvPr id="101" name="Google Shape;101;g31447ec6a6a_0_0"/>
          <p:cNvSpPr/>
          <p:nvPr/>
        </p:nvSpPr>
        <p:spPr>
          <a:xfrm>
            <a:off x="5187475" y="1773750"/>
            <a:ext cx="5646300" cy="80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latin typeface="Gill Sans"/>
                <a:ea typeface="Gill Sans"/>
                <a:cs typeface="Gill Sans"/>
                <a:sym typeface="Gill Sans"/>
              </a:rPr>
              <a:t>Team Scrum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2" name="Google Shape;102;g31447ec6a6a_0_0"/>
          <p:cNvSpPr/>
          <p:nvPr/>
        </p:nvSpPr>
        <p:spPr>
          <a:xfrm>
            <a:off x="842900" y="1773750"/>
            <a:ext cx="3743100" cy="80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latin typeface="Gill Sans"/>
                <a:ea typeface="Gill Sans"/>
                <a:cs typeface="Gill Sans"/>
                <a:sym typeface="Gill Sans"/>
              </a:rPr>
              <a:t>Product Owner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" name="Google Shape;103;g31447ec6a6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397" y="3420024"/>
            <a:ext cx="3042099" cy="7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1447ec6a6a_0_0"/>
          <p:cNvSpPr/>
          <p:nvPr/>
        </p:nvSpPr>
        <p:spPr>
          <a:xfrm>
            <a:off x="1767450" y="4547475"/>
            <a:ext cx="1795200" cy="74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latin typeface="Gill Sans"/>
                <a:ea typeface="Gill Sans"/>
                <a:cs typeface="Gill Sans"/>
                <a:sym typeface="Gill Sans"/>
              </a:rPr>
              <a:t>Admisión 2025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5" name="Google Shape;105;g31447ec6a6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7225" y="2850925"/>
            <a:ext cx="2272500" cy="316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31447ec6a6a_0_0"/>
          <p:cNvPicPr preferRelativeResize="0"/>
          <p:nvPr/>
        </p:nvPicPr>
        <p:blipFill rotWithShape="1">
          <a:blip r:embed="rId5">
            <a:alphaModFix/>
          </a:blip>
          <a:srcRect b="2990" l="0" r="0" t="17271"/>
          <a:stretch/>
        </p:blipFill>
        <p:spPr>
          <a:xfrm>
            <a:off x="8336900" y="2850925"/>
            <a:ext cx="2232900" cy="316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447ec6a6a_0_28"/>
          <p:cNvSpPr txBox="1"/>
          <p:nvPr>
            <p:ph type="title"/>
          </p:nvPr>
        </p:nvSpPr>
        <p:spPr>
          <a:xfrm>
            <a:off x="1371600" y="795528"/>
            <a:ext cx="102414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Evidencia Sprint 0</a:t>
            </a:r>
            <a:endParaRPr/>
          </a:p>
        </p:txBody>
      </p:sp>
      <p:sp>
        <p:nvSpPr>
          <p:cNvPr id="270" name="Google Shape;270;g31447ec6a6a_0_28"/>
          <p:cNvSpPr txBox="1"/>
          <p:nvPr>
            <p:ph idx="1" type="body"/>
          </p:nvPr>
        </p:nvSpPr>
        <p:spPr>
          <a:xfrm>
            <a:off x="1371600" y="2112264"/>
            <a:ext cx="102414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g31447ec6a6a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50" y="2186975"/>
            <a:ext cx="526812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1447ec6a6a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9475" y="2212800"/>
            <a:ext cx="5654325" cy="395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"/>
          <p:cNvSpPr txBox="1"/>
          <p:nvPr>
            <p:ph type="title"/>
          </p:nvPr>
        </p:nvSpPr>
        <p:spPr>
          <a:xfrm>
            <a:off x="1371600" y="795525"/>
            <a:ext cx="10241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SPRINT 1</a:t>
            </a:r>
            <a:endParaRPr/>
          </a:p>
        </p:txBody>
      </p:sp>
      <p:sp>
        <p:nvSpPr>
          <p:cNvPr id="278" name="Google Shape;278;p6"/>
          <p:cNvSpPr txBox="1"/>
          <p:nvPr>
            <p:ph idx="1" type="body"/>
          </p:nvPr>
        </p:nvSpPr>
        <p:spPr>
          <a:xfrm>
            <a:off x="1371600" y="1941650"/>
            <a:ext cx="46338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Duración:  </a:t>
            </a:r>
            <a:r>
              <a:rPr lang="es-CL"/>
              <a:t>4 SEMANA (07/10 - 01/11)</a:t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Evidencia: </a:t>
            </a: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Sitio Web Beca Fácil e Interfaces de usuarios</a:t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ybody Medium"/>
              <a:buChar char="•"/>
            </a:pP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En esta fase se </a:t>
            </a: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comenzará</a:t>
            </a: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 el desarrollo de la plataforma web, con sus funcionalidades principales.</a:t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	</a:t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500" y="2522825"/>
            <a:ext cx="3616850" cy="36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9900" y="1082750"/>
            <a:ext cx="1643174" cy="164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4922D7">
                  <a:alpha val="27843"/>
                </a:srgbClr>
              </a:gs>
              <a:gs pos="14000">
                <a:srgbClr val="4922D7">
                  <a:alpha val="27843"/>
                </a:srgbClr>
              </a:gs>
              <a:gs pos="100000">
                <a:srgbClr val="2950E7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7" name="Google Shape;287;p15"/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EF68E9">
                  <a:alpha val="54901"/>
                </a:srgbClr>
              </a:gs>
              <a:gs pos="9000">
                <a:srgbClr val="EF68E9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8" name="Google Shape;288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9" name="Google Shape;289;p15"/>
          <p:cNvSpPr/>
          <p:nvPr/>
        </p:nvSpPr>
        <p:spPr>
          <a:xfrm flipH="1" rot="5400000">
            <a:off x="-1409318" y="1410082"/>
            <a:ext cx="6858000" cy="4037835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100000">
                <a:srgbClr val="2950E7">
                  <a:alpha val="88627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0" name="Google Shape;290;p15"/>
          <p:cNvSpPr/>
          <p:nvPr/>
        </p:nvSpPr>
        <p:spPr>
          <a:xfrm flipH="1" rot="5400000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rgbClr val="7D95F0">
                  <a:alpha val="0"/>
                </a:srgbClr>
              </a:gs>
              <a:gs pos="99000">
                <a:srgbClr val="D517CC">
                  <a:alpha val="91764"/>
                </a:srgbClr>
              </a:gs>
              <a:gs pos="100000">
                <a:srgbClr val="D517CC">
                  <a:alpha val="91764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1" name="Google Shape;291;p15"/>
          <p:cNvSpPr/>
          <p:nvPr/>
        </p:nvSpPr>
        <p:spPr>
          <a:xfrm flipH="1" rot="5400000">
            <a:off x="759574" y="3578975"/>
            <a:ext cx="2502407" cy="4055644"/>
          </a:xfrm>
          <a:prstGeom prst="rect">
            <a:avLst/>
          </a:prstGeom>
          <a:gradFill>
            <a:gsLst>
              <a:gs pos="0">
                <a:srgbClr val="2950E7">
                  <a:alpha val="27843"/>
                </a:srgbClr>
              </a:gs>
              <a:gs pos="2000">
                <a:srgbClr val="2950E7">
                  <a:alpha val="27843"/>
                </a:srgbClr>
              </a:gs>
              <a:gs pos="100000">
                <a:srgbClr val="4922D7">
                  <a:alpha val="0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2" name="Google Shape;292;p15"/>
          <p:cNvSpPr/>
          <p:nvPr/>
        </p:nvSpPr>
        <p:spPr>
          <a:xfrm rot="6097846">
            <a:off x="-747355" y="1201312"/>
            <a:ext cx="4808302" cy="4088666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D9D0F8">
                  <a:alpha val="1960"/>
                </a:srgbClr>
              </a:gs>
              <a:gs pos="13000">
                <a:srgbClr val="D9D0F8">
                  <a:alpha val="1960"/>
                </a:srgbClr>
              </a:gs>
              <a:gs pos="100000">
                <a:srgbClr val="178DD5">
                  <a:alpha val="28627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3" name="Google Shape;293;p15"/>
          <p:cNvSpPr txBox="1"/>
          <p:nvPr>
            <p:ph type="title"/>
          </p:nvPr>
        </p:nvSpPr>
        <p:spPr>
          <a:xfrm>
            <a:off x="474243" y="986118"/>
            <a:ext cx="32367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s-CL" sz="3200">
                <a:solidFill>
                  <a:schemeClr val="lt1"/>
                </a:solidFill>
              </a:rPr>
              <a:t>SPRINT 1 - BACKLOG</a:t>
            </a:r>
            <a:endParaRPr/>
          </a:p>
        </p:txBody>
      </p:sp>
      <p:pic>
        <p:nvPicPr>
          <p:cNvPr descr="Ejecutar" id="294" name="Google Shape;2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003" y="3379707"/>
            <a:ext cx="3249478" cy="32494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5" name="Google Shape;295;p15"/>
          <p:cNvGraphicFramePr/>
          <p:nvPr/>
        </p:nvGraphicFramePr>
        <p:xfrm>
          <a:off x="4143850" y="189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{C2360E23-45BD-40D5-A41E-46C1EDFAABB9}</a:tableStyleId>
              </a:tblPr>
              <a:tblGrid>
                <a:gridCol w="1361250"/>
                <a:gridCol w="2829975"/>
                <a:gridCol w="1731425"/>
                <a:gridCol w="859750"/>
                <a:gridCol w="1265725"/>
              </a:tblGrid>
              <a:tr h="1031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HT.9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95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integrante de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admisión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necesito ver los resultados obtenidos por todos los alumnos que han realizado el cuestionario.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95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Crear una interfaz para que permita ver resultados de alumnos.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95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Mauricio Chacana, Marcos Ceballos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95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Terminada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95:0:4"/>
                      </a:ext>
                    </a:extLst>
                  </a:tcPr>
                </a:tc>
              </a:tr>
              <a:tr h="137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HT.10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95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administrador del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área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admisión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Necesito ver el progreso de los alumnos y apoyarlos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95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Crear una interfaz que permita ver el estado de cada alumno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95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Mauricio Chacana, Marcos Ceballos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95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Terminada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95:1:4"/>
                      </a:ext>
                    </a:extLst>
                  </a:tcPr>
                </a:tc>
              </a:tr>
            </a:tbl>
          </a:graphicData>
        </a:graphic>
      </p:graphicFrame>
      <p:pic>
        <p:nvPicPr>
          <p:cNvPr id="296" name="Google Shape;2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4922D7">
                  <a:alpha val="27843"/>
                </a:srgbClr>
              </a:gs>
              <a:gs pos="14000">
                <a:srgbClr val="4922D7">
                  <a:alpha val="27843"/>
                </a:srgbClr>
              </a:gs>
              <a:gs pos="100000">
                <a:srgbClr val="2950E7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2" name="Google Shape;302;p17"/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EF68E9">
                  <a:alpha val="54901"/>
                </a:srgbClr>
              </a:gs>
              <a:gs pos="9000">
                <a:srgbClr val="EF68E9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3" name="Google Shape;303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picture of an electromagnetic radiation" id="304" name="Google Shape;304;p17"/>
          <p:cNvPicPr preferRelativeResize="0"/>
          <p:nvPr/>
        </p:nvPicPr>
        <p:blipFill rotWithShape="1">
          <a:blip r:embed="rId3">
            <a:alphaModFix/>
          </a:blip>
          <a:srcRect b="6457" l="0" r="0" t="9587"/>
          <a:stretch/>
        </p:blipFill>
        <p:spPr>
          <a:xfrm>
            <a:off x="-2" y="10"/>
            <a:ext cx="1219200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7"/>
          <p:cNvSpPr/>
          <p:nvPr/>
        </p:nvSpPr>
        <p:spPr>
          <a:xfrm flipH="1" rot="10800000">
            <a:off x="0" y="5071729"/>
            <a:ext cx="12192003" cy="1786490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86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6" name="Google Shape;306;p17"/>
          <p:cNvSpPr/>
          <p:nvPr/>
        </p:nvSpPr>
        <p:spPr>
          <a:xfrm flipH="1" rot="10800000">
            <a:off x="4038600" y="5071729"/>
            <a:ext cx="8153401" cy="1786269"/>
          </a:xfrm>
          <a:prstGeom prst="rect">
            <a:avLst/>
          </a:prstGeom>
          <a:gradFill>
            <a:gsLst>
              <a:gs pos="0">
                <a:srgbClr val="7D95F0">
                  <a:alpha val="0"/>
                </a:srgbClr>
              </a:gs>
              <a:gs pos="99000">
                <a:srgbClr val="D517CC">
                  <a:alpha val="80784"/>
                </a:srgbClr>
              </a:gs>
              <a:gs pos="100000">
                <a:srgbClr val="D517CC">
                  <a:alpha val="80784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7" name="Google Shape;307;p17"/>
          <p:cNvSpPr/>
          <p:nvPr/>
        </p:nvSpPr>
        <p:spPr>
          <a:xfrm flipH="1">
            <a:off x="4076701" y="5071730"/>
            <a:ext cx="8115300" cy="1334505"/>
          </a:xfrm>
          <a:prstGeom prst="rect">
            <a:avLst/>
          </a:prstGeom>
          <a:gradFill>
            <a:gsLst>
              <a:gs pos="0">
                <a:srgbClr val="178DD5">
                  <a:alpha val="15686"/>
                </a:srgbClr>
              </a:gs>
              <a:gs pos="62000">
                <a:srgbClr val="2950E7">
                  <a:alpha val="0"/>
                </a:srgbClr>
              </a:gs>
              <a:gs pos="100000">
                <a:srgbClr val="2950E7">
                  <a:alpha val="0"/>
                </a:srgbClr>
              </a:gs>
            </a:gsLst>
            <a:lin ang="203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8" name="Google Shape;308;p17"/>
          <p:cNvSpPr/>
          <p:nvPr/>
        </p:nvSpPr>
        <p:spPr>
          <a:xfrm rot="-6765946">
            <a:off x="3120189" y="3385221"/>
            <a:ext cx="2497963" cy="4087997"/>
          </a:xfrm>
          <a:custGeom>
            <a:rect b="b" l="l" r="r" t="t"/>
            <a:pathLst>
              <a:path extrusionOk="0" h="4371251" w="2671045">
                <a:moveTo>
                  <a:pt x="2671045" y="8492"/>
                </a:moveTo>
                <a:lnTo>
                  <a:pt x="840176" y="4371251"/>
                </a:lnTo>
                <a:lnTo>
                  <a:pt x="650202" y="4185755"/>
                </a:lnTo>
                <a:cubicBezTo>
                  <a:pt x="246220" y="3741276"/>
                  <a:pt x="0" y="315083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lose/>
              </a:path>
            </a:pathLst>
          </a:custGeom>
          <a:gradFill>
            <a:gsLst>
              <a:gs pos="0">
                <a:srgbClr val="178DD5">
                  <a:alpha val="0"/>
                </a:srgbClr>
              </a:gs>
              <a:gs pos="100000">
                <a:srgbClr val="68BCEF">
                  <a:alpha val="20000"/>
                </a:srgbClr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9" name="Google Shape;309;p17"/>
          <p:cNvSpPr txBox="1"/>
          <p:nvPr>
            <p:ph type="title"/>
          </p:nvPr>
        </p:nvSpPr>
        <p:spPr>
          <a:xfrm>
            <a:off x="954157" y="5271715"/>
            <a:ext cx="10145864" cy="7156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CL">
                <a:solidFill>
                  <a:schemeClr val="lt1"/>
                </a:solidFill>
              </a:rPr>
              <a:t>BURNDOWN CHART SPRINT 1</a:t>
            </a:r>
            <a:endParaRPr/>
          </a:p>
        </p:txBody>
      </p:sp>
      <p:pic>
        <p:nvPicPr>
          <p:cNvPr id="310" name="Google Shape;3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7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038" y="893662"/>
            <a:ext cx="9831924" cy="43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IMPEDIMENT LOG – SPRINT 1</a:t>
            </a:r>
            <a:endParaRPr/>
          </a:p>
        </p:txBody>
      </p:sp>
      <p:sp>
        <p:nvSpPr>
          <p:cNvPr id="317" name="Google Shape;317;p19"/>
          <p:cNvSpPr txBox="1"/>
          <p:nvPr>
            <p:ph idx="1" type="body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318" name="Google Shape;318;p19"/>
          <p:cNvGraphicFramePr/>
          <p:nvPr/>
        </p:nvGraphicFramePr>
        <p:xfrm>
          <a:off x="182975" y="230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{C2360E23-45BD-40D5-A41E-46C1EDFAABB9}</a:tableStyleId>
              </a:tblPr>
              <a:tblGrid>
                <a:gridCol w="905425"/>
                <a:gridCol w="905425"/>
                <a:gridCol w="905425"/>
                <a:gridCol w="905425"/>
                <a:gridCol w="3205975"/>
                <a:gridCol w="2540775"/>
                <a:gridCol w="1552175"/>
                <a:gridCol w="905425"/>
              </a:tblGrid>
              <a:tr h="66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Código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18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Fecha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18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Prioridad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18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Tipo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18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Impedimento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18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Descripción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18: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¿Resuelto?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18: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Fecha resolución</a:t>
                      </a:r>
                      <a:endParaRPr sz="1000"/>
                    </a:p>
                  </a:txBody>
                  <a:tcPr marT="19050" marB="19050" marR="91425" marL="914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18:0:7"/>
                      </a:ext>
                    </a:extLst>
                  </a:tcPr>
                </a:tc>
              </a:tr>
              <a:tr h="66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MCI 01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26/08/2024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Media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5A3286"/>
                          </a:solidFill>
                        </a:rPr>
                        <a:t>Interna</a:t>
                      </a:r>
                      <a:endParaRPr sz="1000">
                        <a:solidFill>
                          <a:srgbClr val="5A328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Mauricio tuvo que viajar a Valdivia por motivos de trabajo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Esto </a:t>
                      </a:r>
                      <a:r>
                        <a:rPr lang="es-CL" sz="1000"/>
                        <a:t>retrasó</a:t>
                      </a:r>
                      <a:r>
                        <a:rPr lang="es-CL" sz="1000"/>
                        <a:t> la </a:t>
                      </a:r>
                      <a:r>
                        <a:rPr lang="es-CL" sz="1000"/>
                        <a:t>creación</a:t>
                      </a:r>
                      <a:r>
                        <a:rPr lang="es-CL" sz="1000"/>
                        <a:t> de la base de datos y la </a:t>
                      </a:r>
                      <a:r>
                        <a:rPr lang="es-CL" sz="1000"/>
                        <a:t>formación</a:t>
                      </a:r>
                      <a:r>
                        <a:rPr lang="es-CL" sz="1000"/>
                        <a:t> del sistema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11734B"/>
                          </a:solidFill>
                        </a:rPr>
                        <a:t>Resuelto</a:t>
                      </a:r>
                      <a:endParaRPr sz="1000">
                        <a:solidFill>
                          <a:srgbClr val="11734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30/08/2024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1:7"/>
                      </a:ext>
                    </a:extLst>
                  </a:tcPr>
                </a:tc>
              </a:tr>
              <a:tr h="728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MCI 02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02/09/2024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Media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5A3286"/>
                          </a:solidFill>
                        </a:rPr>
                        <a:t>Interna</a:t>
                      </a:r>
                      <a:endParaRPr sz="1000">
                        <a:solidFill>
                          <a:srgbClr val="5A328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Mauricio tuvo que viajar a </a:t>
                      </a:r>
                      <a:r>
                        <a:rPr lang="es-CL" sz="1000"/>
                        <a:t>Iquique</a:t>
                      </a:r>
                      <a:r>
                        <a:rPr lang="es-CL" sz="1000"/>
                        <a:t> por motivos de trabajo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Esto</a:t>
                      </a:r>
                      <a:r>
                        <a:rPr lang="es-CL" sz="1000"/>
                        <a:t> </a:t>
                      </a:r>
                      <a:r>
                        <a:rPr lang="es-CL" sz="1000"/>
                        <a:t>retrasó</a:t>
                      </a:r>
                      <a:r>
                        <a:rPr lang="es-CL" sz="1000"/>
                        <a:t> la </a:t>
                      </a:r>
                      <a:r>
                        <a:rPr lang="es-CL" sz="1000"/>
                        <a:t>creación</a:t>
                      </a:r>
                      <a:r>
                        <a:rPr lang="es-CL" sz="1000"/>
                        <a:t> de la base de datos y la </a:t>
                      </a:r>
                      <a:r>
                        <a:rPr lang="es-CL" sz="1000"/>
                        <a:t>formación</a:t>
                      </a:r>
                      <a:r>
                        <a:rPr lang="es-CL" sz="1000"/>
                        <a:t> del sistema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11734B"/>
                          </a:solidFill>
                        </a:rPr>
                        <a:t>Resuelto</a:t>
                      </a:r>
                      <a:endParaRPr sz="1000">
                        <a:solidFill>
                          <a:srgbClr val="11734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11/09/2024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2:7"/>
                      </a:ext>
                    </a:extLst>
                  </a:tcPr>
                </a:tc>
              </a:tr>
              <a:tr h="125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MCI 03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11/09/2024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chemeClr val="dk1"/>
                          </a:solidFill>
                        </a:rPr>
                        <a:t>Alta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11734B"/>
                          </a:solidFill>
                        </a:rPr>
                        <a:t>Externa</a:t>
                      </a:r>
                      <a:endParaRPr sz="1000">
                        <a:solidFill>
                          <a:srgbClr val="11734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Marcos tuve una urgencia familiar por la cual no </a:t>
                      </a:r>
                      <a:r>
                        <a:rPr lang="es-CL" sz="1000"/>
                        <a:t>tenía</a:t>
                      </a:r>
                      <a:r>
                        <a:rPr lang="es-CL" sz="1000"/>
                        <a:t> la </a:t>
                      </a:r>
                      <a:r>
                        <a:rPr lang="es-CL" sz="1000"/>
                        <a:t>posibilidad</a:t>
                      </a:r>
                      <a:r>
                        <a:rPr lang="es-CL" sz="1000"/>
                        <a:t> de avanzar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Esto</a:t>
                      </a:r>
                      <a:r>
                        <a:rPr lang="es-CL" sz="1000"/>
                        <a:t> </a:t>
                      </a:r>
                      <a:r>
                        <a:rPr lang="es-CL" sz="1000"/>
                        <a:t>retrasó</a:t>
                      </a:r>
                      <a:r>
                        <a:rPr lang="es-CL" sz="1000"/>
                        <a:t> el avance en la </a:t>
                      </a:r>
                      <a:r>
                        <a:rPr lang="es-CL" sz="1000"/>
                        <a:t>documentación</a:t>
                      </a:r>
                      <a:r>
                        <a:rPr lang="es-CL" sz="1000"/>
                        <a:t>, causando un gran tiempo muerto para los avances como daily meeting o desarrollo de sprints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B10202"/>
                          </a:solidFill>
                        </a:rPr>
                        <a:t>No se pudo resolver</a:t>
                      </a:r>
                      <a:endParaRPr sz="1000">
                        <a:solidFill>
                          <a:srgbClr val="B1020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3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27/09/2024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3:7"/>
                      </a:ext>
                    </a:extLst>
                  </a:tcPr>
                </a:tc>
              </a:tr>
            </a:tbl>
          </a:graphicData>
        </a:graphic>
      </p:graphicFrame>
      <p:pic>
        <p:nvPicPr>
          <p:cNvPr id="319" name="Google Shape;3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80a514fe4_0_21"/>
          <p:cNvSpPr txBox="1"/>
          <p:nvPr>
            <p:ph type="title"/>
          </p:nvPr>
        </p:nvSpPr>
        <p:spPr>
          <a:xfrm>
            <a:off x="1371600" y="127701"/>
            <a:ext cx="10241400" cy="64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Evidencias Sprint 1</a:t>
            </a:r>
            <a:endParaRPr/>
          </a:p>
        </p:txBody>
      </p:sp>
      <p:sp>
        <p:nvSpPr>
          <p:cNvPr id="325" name="Google Shape;325;g3180a514fe4_0_21"/>
          <p:cNvSpPr txBox="1"/>
          <p:nvPr>
            <p:ph idx="1" type="body"/>
          </p:nvPr>
        </p:nvSpPr>
        <p:spPr>
          <a:xfrm>
            <a:off x="1371600" y="2112264"/>
            <a:ext cx="102414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g3180a514fe4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0" y="944950"/>
            <a:ext cx="6679224" cy="32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3180a514fe4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350" y="1960294"/>
            <a:ext cx="6450649" cy="31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"/>
          <p:cNvSpPr txBox="1"/>
          <p:nvPr>
            <p:ph idx="1" type="body"/>
          </p:nvPr>
        </p:nvSpPr>
        <p:spPr>
          <a:xfrm>
            <a:off x="1371600" y="2112275"/>
            <a:ext cx="53298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Duración:  2 SEMANA (21/10 - 01/11)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Evidencia: </a:t>
            </a: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Sistema de Alertas y Extracción de datos</a:t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Una vez que la plataforma este funcional, se debe implementar el sistema de alertas, el cual es la base de la reportabilidad y el seguimiento para el área de admisión.</a:t>
            </a:r>
            <a:endParaRPr/>
          </a:p>
        </p:txBody>
      </p:sp>
      <p:sp>
        <p:nvSpPr>
          <p:cNvPr id="333" name="Google Shape;333;p7"/>
          <p:cNvSpPr txBox="1"/>
          <p:nvPr>
            <p:ph type="title"/>
          </p:nvPr>
        </p:nvSpPr>
        <p:spPr>
          <a:xfrm>
            <a:off x="1371600" y="795525"/>
            <a:ext cx="10241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SPRINT 2</a:t>
            </a:r>
            <a:endParaRPr/>
          </a:p>
        </p:txBody>
      </p:sp>
      <p:pic>
        <p:nvPicPr>
          <p:cNvPr id="334" name="Google Shape;3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800" y="1689225"/>
            <a:ext cx="4382450" cy="43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4922D7">
                  <a:alpha val="27843"/>
                </a:srgbClr>
              </a:gs>
              <a:gs pos="14000">
                <a:srgbClr val="4922D7">
                  <a:alpha val="27843"/>
                </a:srgbClr>
              </a:gs>
              <a:gs pos="100000">
                <a:srgbClr val="2950E7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1" name="Google Shape;341;p14"/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EF68E9">
                  <a:alpha val="54901"/>
                </a:srgbClr>
              </a:gs>
              <a:gs pos="9000">
                <a:srgbClr val="EF68E9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2" name="Google Shape;342;p14"/>
          <p:cNvSpPr/>
          <p:nvPr/>
        </p:nvSpPr>
        <p:spPr>
          <a:xfrm>
            <a:off x="1495425" y="-25590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3" name="Google Shape;343;p14"/>
          <p:cNvSpPr/>
          <p:nvPr/>
        </p:nvSpPr>
        <p:spPr>
          <a:xfrm flipH="1" rot="5400000">
            <a:off x="-1409318" y="1410082"/>
            <a:ext cx="6858000" cy="4037835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100000">
                <a:srgbClr val="2950E7">
                  <a:alpha val="88627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4" name="Google Shape;344;p14"/>
          <p:cNvSpPr/>
          <p:nvPr/>
        </p:nvSpPr>
        <p:spPr>
          <a:xfrm flipH="1" rot="5400000">
            <a:off x="-1136375" y="1136400"/>
            <a:ext cx="6346200" cy="4073400"/>
          </a:xfrm>
          <a:prstGeom prst="rect">
            <a:avLst/>
          </a:prstGeom>
          <a:gradFill>
            <a:gsLst>
              <a:gs pos="0">
                <a:srgbClr val="7D95F0">
                  <a:alpha val="0"/>
                </a:srgbClr>
              </a:gs>
              <a:gs pos="99000">
                <a:srgbClr val="D517CC">
                  <a:alpha val="91764"/>
                </a:srgbClr>
              </a:gs>
              <a:gs pos="100000">
                <a:srgbClr val="D517CC">
                  <a:alpha val="91764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5" name="Google Shape;345;p14"/>
          <p:cNvSpPr/>
          <p:nvPr/>
        </p:nvSpPr>
        <p:spPr>
          <a:xfrm flipH="1" rot="5400000">
            <a:off x="759574" y="3578975"/>
            <a:ext cx="2502407" cy="4055644"/>
          </a:xfrm>
          <a:prstGeom prst="rect">
            <a:avLst/>
          </a:prstGeom>
          <a:gradFill>
            <a:gsLst>
              <a:gs pos="0">
                <a:srgbClr val="2950E7">
                  <a:alpha val="27843"/>
                </a:srgbClr>
              </a:gs>
              <a:gs pos="2000">
                <a:srgbClr val="2950E7">
                  <a:alpha val="27843"/>
                </a:srgbClr>
              </a:gs>
              <a:gs pos="100000">
                <a:srgbClr val="4922D7">
                  <a:alpha val="0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6" name="Google Shape;346;p14"/>
          <p:cNvSpPr/>
          <p:nvPr/>
        </p:nvSpPr>
        <p:spPr>
          <a:xfrm rot="6097846">
            <a:off x="-747355" y="1201312"/>
            <a:ext cx="4808302" cy="4088666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D9D0F8">
                  <a:alpha val="1960"/>
                </a:srgbClr>
              </a:gs>
              <a:gs pos="13000">
                <a:srgbClr val="D9D0F8">
                  <a:alpha val="1960"/>
                </a:srgbClr>
              </a:gs>
              <a:gs pos="100000">
                <a:srgbClr val="178DD5">
                  <a:alpha val="28627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7" name="Google Shape;347;p14"/>
          <p:cNvSpPr txBox="1"/>
          <p:nvPr>
            <p:ph type="title"/>
          </p:nvPr>
        </p:nvSpPr>
        <p:spPr>
          <a:xfrm>
            <a:off x="474243" y="986118"/>
            <a:ext cx="32367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s-CL" sz="3200">
                <a:solidFill>
                  <a:schemeClr val="lt1"/>
                </a:solidFill>
              </a:rPr>
              <a:t>SPRINT 2 - BACKLOG</a:t>
            </a:r>
            <a:endParaRPr/>
          </a:p>
        </p:txBody>
      </p:sp>
      <p:pic>
        <p:nvPicPr>
          <p:cNvPr descr="Ejecutar" id="348" name="Google Shape;34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003" y="3379707"/>
            <a:ext cx="3249478" cy="32494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9" name="Google Shape;349;p14"/>
          <p:cNvGraphicFramePr/>
          <p:nvPr/>
        </p:nvGraphicFramePr>
        <p:xfrm>
          <a:off x="4143850" y="1500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{C2360E23-45BD-40D5-A41E-46C1EDFAABB9}</a:tableStyleId>
              </a:tblPr>
              <a:tblGrid>
                <a:gridCol w="1361275"/>
                <a:gridCol w="2829975"/>
                <a:gridCol w="1731425"/>
                <a:gridCol w="859750"/>
                <a:gridCol w="1265725"/>
              </a:tblGrid>
              <a:tr h="1442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HT.6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349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Cómo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Admisión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necesitamos poder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filtrar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por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colegio los resultados obtenidos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349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Implementar un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botón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 filtro que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permita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seleccionar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sólo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los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resultados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 un colegio en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específico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349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Mauricio Chacana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349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 proceso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349:0:4"/>
                      </a:ext>
                    </a:extLst>
                  </a:tcPr>
                </a:tc>
              </a:tr>
              <a:tr h="1442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HT.7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349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Marketing, necesitamos poder extraer un informe con todos los alumnos que completaron los test o lo dejaron a medias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349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Implementar un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botón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para poder convertir los datos guardados en BD en un Excel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349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Mauricio Chacana y Marcos Ceballos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349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 proceso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349:1:4"/>
                      </a:ext>
                    </a:extLst>
                  </a:tcPr>
                </a:tc>
              </a:tr>
            </a:tbl>
          </a:graphicData>
        </a:graphic>
      </p:graphicFrame>
      <p:pic>
        <p:nvPicPr>
          <p:cNvPr id="350" name="Google Shape;35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1418e991d0_0_27"/>
          <p:cNvSpPr/>
          <p:nvPr/>
        </p:nvSpPr>
        <p:spPr>
          <a:xfrm flipH="1" rot="10800000">
            <a:off x="0" y="6400672"/>
            <a:ext cx="12192000" cy="456900"/>
          </a:xfrm>
          <a:prstGeom prst="rect">
            <a:avLst/>
          </a:prstGeom>
          <a:gradFill>
            <a:gsLst>
              <a:gs pos="0">
                <a:srgbClr val="4922D7">
                  <a:alpha val="27843"/>
                </a:srgbClr>
              </a:gs>
              <a:gs pos="14000">
                <a:srgbClr val="4922D7">
                  <a:alpha val="27843"/>
                </a:srgbClr>
              </a:gs>
              <a:gs pos="100000">
                <a:srgbClr val="2950E7">
                  <a:alpha val="84705"/>
                </a:srgbClr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6" name="Google Shape;356;g31418e991d0_0_27"/>
          <p:cNvSpPr/>
          <p:nvPr/>
        </p:nvSpPr>
        <p:spPr>
          <a:xfrm flipH="1">
            <a:off x="4038598" y="6400799"/>
            <a:ext cx="8153400" cy="456900"/>
          </a:xfrm>
          <a:prstGeom prst="rect">
            <a:avLst/>
          </a:prstGeom>
          <a:gradFill>
            <a:gsLst>
              <a:gs pos="0">
                <a:srgbClr val="EF68E9">
                  <a:alpha val="54901"/>
                </a:srgbClr>
              </a:gs>
              <a:gs pos="9000">
                <a:srgbClr val="EF68E9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3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7" name="Google Shape;357;g31418e991d0_0_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picture of an electromagnetic radiation" id="358" name="Google Shape;358;g31418e991d0_0_27"/>
          <p:cNvPicPr preferRelativeResize="0"/>
          <p:nvPr/>
        </p:nvPicPr>
        <p:blipFill rotWithShape="1">
          <a:blip r:embed="rId3">
            <a:alphaModFix/>
          </a:blip>
          <a:srcRect b="6456" l="0" r="0" t="9587"/>
          <a:stretch/>
        </p:blipFill>
        <p:spPr>
          <a:xfrm>
            <a:off x="-2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31418e991d0_0_27"/>
          <p:cNvSpPr/>
          <p:nvPr/>
        </p:nvSpPr>
        <p:spPr>
          <a:xfrm flipH="1" rot="10800000">
            <a:off x="0" y="5071719"/>
            <a:ext cx="12192000" cy="1786500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86000">
                <a:schemeClr val="accent5"/>
              </a:gs>
              <a:gs pos="100000">
                <a:schemeClr val="accent5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0" name="Google Shape;360;g31418e991d0_0_27"/>
          <p:cNvSpPr/>
          <p:nvPr/>
        </p:nvSpPr>
        <p:spPr>
          <a:xfrm flipH="1" rot="10800000">
            <a:off x="4038600" y="5071798"/>
            <a:ext cx="8153400" cy="1786200"/>
          </a:xfrm>
          <a:prstGeom prst="rect">
            <a:avLst/>
          </a:prstGeom>
          <a:gradFill>
            <a:gsLst>
              <a:gs pos="0">
                <a:srgbClr val="7D95F0">
                  <a:alpha val="0"/>
                </a:srgbClr>
              </a:gs>
              <a:gs pos="99000">
                <a:srgbClr val="D517CC">
                  <a:alpha val="80784"/>
                </a:srgbClr>
              </a:gs>
              <a:gs pos="100000">
                <a:srgbClr val="D517CC">
                  <a:alpha val="80784"/>
                </a:srgbClr>
              </a:gs>
            </a:gsLst>
            <a:lin ang="1740015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1" name="Google Shape;361;g31418e991d0_0_27"/>
          <p:cNvSpPr/>
          <p:nvPr/>
        </p:nvSpPr>
        <p:spPr>
          <a:xfrm flipH="1">
            <a:off x="4076701" y="5071730"/>
            <a:ext cx="8115300" cy="1334400"/>
          </a:xfrm>
          <a:prstGeom prst="rect">
            <a:avLst/>
          </a:prstGeom>
          <a:gradFill>
            <a:gsLst>
              <a:gs pos="0">
                <a:srgbClr val="178DD5">
                  <a:alpha val="15686"/>
                </a:srgbClr>
              </a:gs>
              <a:gs pos="62000">
                <a:srgbClr val="2950E7">
                  <a:alpha val="0"/>
                </a:srgbClr>
              </a:gs>
              <a:gs pos="100000">
                <a:srgbClr val="2950E7">
                  <a:alpha val="0"/>
                </a:srgbClr>
              </a:gs>
            </a:gsLst>
            <a:lin ang="203999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2" name="Google Shape;362;g31418e991d0_0_27"/>
          <p:cNvSpPr/>
          <p:nvPr/>
        </p:nvSpPr>
        <p:spPr>
          <a:xfrm rot="-6767791">
            <a:off x="3119208" y="3382846"/>
            <a:ext cx="2498980" cy="4089661"/>
          </a:xfrm>
          <a:custGeom>
            <a:rect b="b" l="l" r="r" t="t"/>
            <a:pathLst>
              <a:path extrusionOk="0" h="4371251" w="2671045">
                <a:moveTo>
                  <a:pt x="2671045" y="8492"/>
                </a:moveTo>
                <a:lnTo>
                  <a:pt x="840176" y="4371251"/>
                </a:lnTo>
                <a:lnTo>
                  <a:pt x="650202" y="4185755"/>
                </a:lnTo>
                <a:cubicBezTo>
                  <a:pt x="246220" y="3741276"/>
                  <a:pt x="0" y="315083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lose/>
              </a:path>
            </a:pathLst>
          </a:custGeom>
          <a:gradFill>
            <a:gsLst>
              <a:gs pos="0">
                <a:srgbClr val="178DD5">
                  <a:alpha val="0"/>
                </a:srgbClr>
              </a:gs>
              <a:gs pos="100000">
                <a:srgbClr val="68BCEF">
                  <a:alpha val="20000"/>
                </a:srgbClr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3" name="Google Shape;363;g31418e991d0_0_27"/>
          <p:cNvSpPr txBox="1"/>
          <p:nvPr>
            <p:ph type="title"/>
          </p:nvPr>
        </p:nvSpPr>
        <p:spPr>
          <a:xfrm>
            <a:off x="954157" y="5271715"/>
            <a:ext cx="101460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CL">
                <a:solidFill>
                  <a:schemeClr val="lt1"/>
                </a:solidFill>
              </a:rPr>
              <a:t>BURNDOWN CHART SPRINT 2</a:t>
            </a:r>
            <a:endParaRPr/>
          </a:p>
        </p:txBody>
      </p:sp>
      <p:pic>
        <p:nvPicPr>
          <p:cNvPr id="364" name="Google Shape;364;g31418e991d0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31418e991d0_0_27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1906" y="828675"/>
            <a:ext cx="10128195" cy="444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IMPEDIMENT LOG – SPRINT 2</a:t>
            </a:r>
            <a:endParaRPr/>
          </a:p>
        </p:txBody>
      </p:sp>
      <p:sp>
        <p:nvSpPr>
          <p:cNvPr id="371" name="Google Shape;371;p20"/>
          <p:cNvSpPr txBox="1"/>
          <p:nvPr>
            <p:ph idx="1" type="body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372" name="Google Shape;372;p20"/>
          <p:cNvGraphicFramePr/>
          <p:nvPr/>
        </p:nvGraphicFramePr>
        <p:xfrm>
          <a:off x="328613" y="325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{C2360E23-45BD-40D5-A41E-46C1EDFAABB9}</a:tableStyleId>
              </a:tblPr>
              <a:tblGrid>
                <a:gridCol w="952500"/>
                <a:gridCol w="952500"/>
                <a:gridCol w="952500"/>
                <a:gridCol w="952500"/>
                <a:gridCol w="2876550"/>
                <a:gridCol w="2828925"/>
                <a:gridCol w="952500"/>
                <a:gridCol w="10668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Código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72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Fecha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72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Prioridad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72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Tipo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72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Impedimento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72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Descripción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72: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¿Resuelto?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72: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Fecha resolución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72:0:7"/>
                      </a:ext>
                    </a:extLst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MCI 01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72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04/10/2024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372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chemeClr val="dk1"/>
                          </a:solidFill>
                        </a:rPr>
                        <a:t>Baja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72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11734B"/>
                          </a:solidFill>
                        </a:rPr>
                        <a:t>Externa</a:t>
                      </a:r>
                      <a:endParaRPr sz="1000">
                        <a:solidFill>
                          <a:srgbClr val="11734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72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Mauricio tuvo que trabajar en Santiago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72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No se pudo realizar la daily meeting y avance del proyecto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72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B10202"/>
                          </a:solidFill>
                        </a:rPr>
                        <a:t>No se pudo resolver</a:t>
                      </a:r>
                      <a:endParaRPr sz="1000">
                        <a:solidFill>
                          <a:srgbClr val="B1020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72: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04/10/2024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72:1:7"/>
                      </a:ext>
                    </a:extLst>
                  </a:tcPr>
                </a:tc>
              </a:tr>
            </a:tbl>
          </a:graphicData>
        </a:graphic>
      </p:graphicFrame>
      <p:pic>
        <p:nvPicPr>
          <p:cNvPr id="373" name="Google Shape;3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2" name="Google Shape;112;p2"/>
          <p:cNvSpPr/>
          <p:nvPr/>
        </p:nvSpPr>
        <p:spPr>
          <a:xfrm flipH="1" rot="5400000">
            <a:off x="-1409318" y="1410082"/>
            <a:ext cx="6858000" cy="4037835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100000">
                <a:srgbClr val="2950E7">
                  <a:alpha val="71764"/>
                </a:srgbClr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3" name="Google Shape;113;p2"/>
          <p:cNvSpPr/>
          <p:nvPr/>
        </p:nvSpPr>
        <p:spPr>
          <a:xfrm flipH="1" rot="5400000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rgbClr val="4922D7">
                  <a:alpha val="0"/>
                </a:srgbClr>
              </a:gs>
              <a:gs pos="96000">
                <a:schemeClr val="accent2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4" name="Google Shape;114;p2"/>
          <p:cNvSpPr/>
          <p:nvPr/>
        </p:nvSpPr>
        <p:spPr>
          <a:xfrm flipH="1" rot="5400000">
            <a:off x="798889" y="3617790"/>
            <a:ext cx="2453337" cy="4027079"/>
          </a:xfrm>
          <a:prstGeom prst="rect">
            <a:avLst/>
          </a:prstGeom>
          <a:gradFill>
            <a:gsLst>
              <a:gs pos="0">
                <a:srgbClr val="2950E7">
                  <a:alpha val="34901"/>
                </a:srgbClr>
              </a:gs>
              <a:gs pos="2000">
                <a:srgbClr val="2950E7">
                  <a:alpha val="34901"/>
                </a:srgbClr>
              </a:gs>
              <a:gs pos="67000">
                <a:srgbClr val="4922D7">
                  <a:alpha val="0"/>
                </a:srgbClr>
              </a:gs>
              <a:gs pos="100000">
                <a:srgbClr val="4922D7">
                  <a:alpha val="0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5" name="Google Shape;115;p2"/>
          <p:cNvSpPr/>
          <p:nvPr/>
        </p:nvSpPr>
        <p:spPr>
          <a:xfrm rot="6097846">
            <a:off x="-30441" y="1644149"/>
            <a:ext cx="4384532" cy="4196758"/>
          </a:xfrm>
          <a:custGeom>
            <a:rect b="b" l="l" r="r" t="t"/>
            <a:pathLst>
              <a:path extrusionOk="0" h="4196758" w="4384532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0">
                <a:srgbClr val="D9D0F8">
                  <a:alpha val="0"/>
                </a:srgbClr>
              </a:gs>
              <a:gs pos="39000">
                <a:srgbClr val="D9D0F8">
                  <a:alpha val="0"/>
                </a:srgbClr>
              </a:gs>
              <a:gs pos="100000">
                <a:srgbClr val="178DD5">
                  <a:alpha val="28627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2"/>
          <p:cNvSpPr txBox="1"/>
          <p:nvPr>
            <p:ph type="title"/>
          </p:nvPr>
        </p:nvSpPr>
        <p:spPr>
          <a:xfrm>
            <a:off x="387926" y="1028701"/>
            <a:ext cx="3472873" cy="152053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s-CL" sz="3200">
                <a:solidFill>
                  <a:schemeClr val="lt1"/>
                </a:solidFill>
              </a:rPr>
              <a:t>TABLA DE CONTENIDO</a:t>
            </a:r>
            <a:endParaRPr/>
          </a:p>
        </p:txBody>
      </p:sp>
      <p:sp>
        <p:nvSpPr>
          <p:cNvPr id="117" name="Google Shape;117;p2"/>
          <p:cNvSpPr txBox="1"/>
          <p:nvPr>
            <p:ph idx="1" type="body"/>
          </p:nvPr>
        </p:nvSpPr>
        <p:spPr>
          <a:xfrm>
            <a:off x="4777409" y="1028702"/>
            <a:ext cx="6273972" cy="4843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Contexto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Problemática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Necesidades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Requerimientos funcionales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Requerimientos no funcionales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Solución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Arquitectura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Modelo De Datos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Historias de usuario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Cronograma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Sprints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Sprint Backlogs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Burndown Chart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Impediment logs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Evidencias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Demo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Conclusiones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8" name="Google Shape;1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5" y="-12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180a514fe4_0_28"/>
          <p:cNvSpPr txBox="1"/>
          <p:nvPr>
            <p:ph type="title"/>
          </p:nvPr>
        </p:nvSpPr>
        <p:spPr>
          <a:xfrm>
            <a:off x="1371600" y="448976"/>
            <a:ext cx="10241400" cy="64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Evidencias Sprint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180a514fe4_0_28"/>
          <p:cNvSpPr txBox="1"/>
          <p:nvPr>
            <p:ph idx="1" type="body"/>
          </p:nvPr>
        </p:nvSpPr>
        <p:spPr>
          <a:xfrm>
            <a:off x="1371600" y="2112264"/>
            <a:ext cx="102414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g3180a514fe4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50" y="945200"/>
            <a:ext cx="367665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3180a514fe4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488" y="1094275"/>
            <a:ext cx="488632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3180a514fe4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1847" y="1094275"/>
            <a:ext cx="3462150" cy="38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8"/>
          <p:cNvSpPr txBox="1"/>
          <p:nvPr>
            <p:ph idx="1" type="body"/>
          </p:nvPr>
        </p:nvSpPr>
        <p:spPr>
          <a:xfrm>
            <a:off x="1371600" y="2112275"/>
            <a:ext cx="51123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Duración:  2 SEMANA (04/11 - 15/11)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Evidencia: </a:t>
            </a: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Plan de pruebas y criterios de aceptación </a:t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Durante este sprint, el equipo se asegura de que todas las funcionalidades desarrolladas cumplan con los requisitos acordados, mientras que el testing se enfoca en identificar y corregir errores, optimizando el rendimiento del sistema.</a:t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  <p:sp>
        <p:nvSpPr>
          <p:cNvPr id="388" name="Google Shape;388;p8"/>
          <p:cNvSpPr txBox="1"/>
          <p:nvPr>
            <p:ph type="title"/>
          </p:nvPr>
        </p:nvSpPr>
        <p:spPr>
          <a:xfrm>
            <a:off x="1371600" y="795525"/>
            <a:ext cx="10241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SPRINT 3</a:t>
            </a:r>
            <a:endParaRPr/>
          </a:p>
        </p:txBody>
      </p:sp>
      <p:pic>
        <p:nvPicPr>
          <p:cNvPr id="389" name="Google Shape;38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535" y="1536824"/>
            <a:ext cx="4847615" cy="36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80a514fe4_0_36"/>
          <p:cNvSpPr txBox="1"/>
          <p:nvPr>
            <p:ph type="title"/>
          </p:nvPr>
        </p:nvSpPr>
        <p:spPr>
          <a:xfrm>
            <a:off x="1371600" y="266577"/>
            <a:ext cx="10241400" cy="60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Sprint 3</a:t>
            </a:r>
            <a:endParaRPr/>
          </a:p>
        </p:txBody>
      </p:sp>
      <p:sp>
        <p:nvSpPr>
          <p:cNvPr id="396" name="Google Shape;396;g3180a514fe4_0_36"/>
          <p:cNvSpPr txBox="1"/>
          <p:nvPr>
            <p:ph idx="1" type="body"/>
          </p:nvPr>
        </p:nvSpPr>
        <p:spPr>
          <a:xfrm>
            <a:off x="1371600" y="2112264"/>
            <a:ext cx="102414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g3180a514fe4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38" y="1273300"/>
            <a:ext cx="3381375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3180a514fe4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650" y="1219200"/>
            <a:ext cx="3848100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3180a514fe4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1750" y="1273288"/>
            <a:ext cx="4114800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1418e991d0_0_40"/>
          <p:cNvSpPr/>
          <p:nvPr/>
        </p:nvSpPr>
        <p:spPr>
          <a:xfrm flipH="1" rot="10800000">
            <a:off x="0" y="6400672"/>
            <a:ext cx="12192000" cy="456900"/>
          </a:xfrm>
          <a:prstGeom prst="rect">
            <a:avLst/>
          </a:prstGeom>
          <a:gradFill>
            <a:gsLst>
              <a:gs pos="0">
                <a:srgbClr val="4922D7">
                  <a:alpha val="27843"/>
                </a:srgbClr>
              </a:gs>
              <a:gs pos="14000">
                <a:srgbClr val="4922D7">
                  <a:alpha val="27843"/>
                </a:srgbClr>
              </a:gs>
              <a:gs pos="100000">
                <a:srgbClr val="2950E7">
                  <a:alpha val="84705"/>
                </a:srgbClr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5" name="Google Shape;405;g31418e991d0_0_40"/>
          <p:cNvSpPr/>
          <p:nvPr/>
        </p:nvSpPr>
        <p:spPr>
          <a:xfrm flipH="1">
            <a:off x="4038598" y="6400799"/>
            <a:ext cx="8153400" cy="456900"/>
          </a:xfrm>
          <a:prstGeom prst="rect">
            <a:avLst/>
          </a:prstGeom>
          <a:gradFill>
            <a:gsLst>
              <a:gs pos="0">
                <a:srgbClr val="EF68E9">
                  <a:alpha val="54901"/>
                </a:srgbClr>
              </a:gs>
              <a:gs pos="9000">
                <a:srgbClr val="EF68E9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3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6" name="Google Shape;406;g31418e991d0_0_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picture of an electromagnetic radiation" id="407" name="Google Shape;407;g31418e991d0_0_40"/>
          <p:cNvPicPr preferRelativeResize="0"/>
          <p:nvPr/>
        </p:nvPicPr>
        <p:blipFill rotWithShape="1">
          <a:blip r:embed="rId3">
            <a:alphaModFix/>
          </a:blip>
          <a:srcRect b="6456" l="0" r="0" t="9587"/>
          <a:stretch/>
        </p:blipFill>
        <p:spPr>
          <a:xfrm>
            <a:off x="-2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31418e991d0_0_40"/>
          <p:cNvSpPr/>
          <p:nvPr/>
        </p:nvSpPr>
        <p:spPr>
          <a:xfrm flipH="1" rot="10800000">
            <a:off x="0" y="5071719"/>
            <a:ext cx="12192000" cy="1786500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86000">
                <a:schemeClr val="accent5"/>
              </a:gs>
              <a:gs pos="100000">
                <a:schemeClr val="accent5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9" name="Google Shape;409;g31418e991d0_0_40"/>
          <p:cNvSpPr/>
          <p:nvPr/>
        </p:nvSpPr>
        <p:spPr>
          <a:xfrm flipH="1" rot="10800000">
            <a:off x="4038600" y="5071798"/>
            <a:ext cx="8153400" cy="1786200"/>
          </a:xfrm>
          <a:prstGeom prst="rect">
            <a:avLst/>
          </a:prstGeom>
          <a:gradFill>
            <a:gsLst>
              <a:gs pos="0">
                <a:srgbClr val="7D95F0">
                  <a:alpha val="0"/>
                </a:srgbClr>
              </a:gs>
              <a:gs pos="99000">
                <a:srgbClr val="D517CC">
                  <a:alpha val="80784"/>
                </a:srgbClr>
              </a:gs>
              <a:gs pos="100000">
                <a:srgbClr val="D517CC">
                  <a:alpha val="80784"/>
                </a:srgbClr>
              </a:gs>
            </a:gsLst>
            <a:lin ang="1740015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0" name="Google Shape;410;g31418e991d0_0_40"/>
          <p:cNvSpPr/>
          <p:nvPr/>
        </p:nvSpPr>
        <p:spPr>
          <a:xfrm flipH="1">
            <a:off x="4076701" y="5071730"/>
            <a:ext cx="8115300" cy="1334400"/>
          </a:xfrm>
          <a:prstGeom prst="rect">
            <a:avLst/>
          </a:prstGeom>
          <a:gradFill>
            <a:gsLst>
              <a:gs pos="0">
                <a:srgbClr val="178DD5">
                  <a:alpha val="15686"/>
                </a:srgbClr>
              </a:gs>
              <a:gs pos="62000">
                <a:srgbClr val="2950E7">
                  <a:alpha val="0"/>
                </a:srgbClr>
              </a:gs>
              <a:gs pos="100000">
                <a:srgbClr val="2950E7">
                  <a:alpha val="0"/>
                </a:srgbClr>
              </a:gs>
            </a:gsLst>
            <a:lin ang="203999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1" name="Google Shape;411;g31418e991d0_0_40"/>
          <p:cNvSpPr/>
          <p:nvPr/>
        </p:nvSpPr>
        <p:spPr>
          <a:xfrm rot="-6767791">
            <a:off x="3119208" y="3382846"/>
            <a:ext cx="2498980" cy="4089661"/>
          </a:xfrm>
          <a:custGeom>
            <a:rect b="b" l="l" r="r" t="t"/>
            <a:pathLst>
              <a:path extrusionOk="0" h="4371251" w="2671045">
                <a:moveTo>
                  <a:pt x="2671045" y="8492"/>
                </a:moveTo>
                <a:lnTo>
                  <a:pt x="840176" y="4371251"/>
                </a:lnTo>
                <a:lnTo>
                  <a:pt x="650202" y="4185755"/>
                </a:lnTo>
                <a:cubicBezTo>
                  <a:pt x="246220" y="3741276"/>
                  <a:pt x="0" y="315083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lose/>
              </a:path>
            </a:pathLst>
          </a:custGeom>
          <a:gradFill>
            <a:gsLst>
              <a:gs pos="0">
                <a:srgbClr val="178DD5">
                  <a:alpha val="0"/>
                </a:srgbClr>
              </a:gs>
              <a:gs pos="100000">
                <a:srgbClr val="68BCEF">
                  <a:alpha val="20000"/>
                </a:srgbClr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2" name="Google Shape;412;g31418e991d0_0_40"/>
          <p:cNvSpPr txBox="1"/>
          <p:nvPr>
            <p:ph type="title"/>
          </p:nvPr>
        </p:nvSpPr>
        <p:spPr>
          <a:xfrm>
            <a:off x="954157" y="5271715"/>
            <a:ext cx="101460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CL">
                <a:solidFill>
                  <a:schemeClr val="lt1"/>
                </a:solidFill>
              </a:rPr>
              <a:t>BURNDOWN CHART SPRINT 3</a:t>
            </a:r>
            <a:endParaRPr/>
          </a:p>
        </p:txBody>
      </p:sp>
      <p:pic>
        <p:nvPicPr>
          <p:cNvPr id="413" name="Google Shape;413;g31418e991d0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31418e991d0_0_40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28675"/>
            <a:ext cx="9542401" cy="444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80a514fe4_0_44"/>
          <p:cNvSpPr txBox="1"/>
          <p:nvPr>
            <p:ph idx="1" type="body"/>
          </p:nvPr>
        </p:nvSpPr>
        <p:spPr>
          <a:xfrm>
            <a:off x="1371600" y="2112264"/>
            <a:ext cx="102414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g3180a514fe4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192" y="797850"/>
            <a:ext cx="4533600" cy="45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4"/>
          <p:cNvSpPr txBox="1"/>
          <p:nvPr>
            <p:ph type="title"/>
          </p:nvPr>
        </p:nvSpPr>
        <p:spPr>
          <a:xfrm>
            <a:off x="1371600" y="502550"/>
            <a:ext cx="10241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CONCLUSIONES</a:t>
            </a:r>
            <a:endParaRPr/>
          </a:p>
        </p:txBody>
      </p:sp>
      <p:sp>
        <p:nvSpPr>
          <p:cNvPr id="426" name="Google Shape;426;p24"/>
          <p:cNvSpPr/>
          <p:nvPr/>
        </p:nvSpPr>
        <p:spPr>
          <a:xfrm>
            <a:off x="1371600" y="1559500"/>
            <a:ext cx="3883200" cy="43320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latin typeface="Gill Sans"/>
                <a:ea typeface="Gill Sans"/>
                <a:cs typeface="Gill Sans"/>
                <a:sym typeface="Gill Sans"/>
              </a:rPr>
              <a:t>“Aunque aún estamos en pleno desarrollo del proyecto, hemos logrado avanzar superando varios obstáculos técnicos. Uno de los desafíos más grandes ha sido comprender a fondo las necesidades de los prospectos en cuanto a becas y financiamiento. Sin embargo, hemos aprendido a trabajar en equipo para diseñar una solución que sea interactiva y educativa.”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latin typeface="Gill Sans"/>
                <a:ea typeface="Gill Sans"/>
                <a:cs typeface="Gill Sans"/>
                <a:sym typeface="Gill Sans"/>
              </a:rPr>
              <a:t>Marcos Ceballos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7" name="Google Shape;427;p24"/>
          <p:cNvSpPr/>
          <p:nvPr/>
        </p:nvSpPr>
        <p:spPr>
          <a:xfrm>
            <a:off x="6112675" y="1559500"/>
            <a:ext cx="3883200" cy="43320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latin typeface="Gill Sans"/>
                <a:ea typeface="Gill Sans"/>
                <a:cs typeface="Gill Sans"/>
                <a:sym typeface="Gill Sans"/>
              </a:rPr>
              <a:t>“El proceso hasta ahora ha sido enriquecedor. Aunque nos hemos enfrentado a dificultades como la integración de distintos módulos y la falta de experiencia con algunas herramientas, la colaboración y la constante búsqueda de soluciones nos han permitido seguir adelante y mejorar en cada sprint.”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latin typeface="Gill Sans"/>
                <a:ea typeface="Gill Sans"/>
                <a:cs typeface="Gill Sans"/>
                <a:sym typeface="Gill Sans"/>
              </a:rPr>
              <a:t>Mauricio Chacana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8" name="Google Shape;4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418e991d0_0_0"/>
          <p:cNvSpPr txBox="1"/>
          <p:nvPr>
            <p:ph type="ctrTitle"/>
          </p:nvPr>
        </p:nvSpPr>
        <p:spPr>
          <a:xfrm>
            <a:off x="1524000" y="1033273"/>
            <a:ext cx="9144000" cy="66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Contexto</a:t>
            </a:r>
            <a:endParaRPr/>
          </a:p>
        </p:txBody>
      </p:sp>
      <p:sp>
        <p:nvSpPr>
          <p:cNvPr id="124" name="Google Shape;124;g31418e991d0_0_0"/>
          <p:cNvSpPr txBox="1"/>
          <p:nvPr>
            <p:ph idx="1" type="subTitle"/>
          </p:nvPr>
        </p:nvSpPr>
        <p:spPr>
          <a:xfrm>
            <a:off x="1524000" y="1854561"/>
            <a:ext cx="9144000" cy="34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1B212C"/>
              </a:buClr>
              <a:buSzPts val="1100"/>
              <a:buFont typeface="Arial"/>
              <a:buNone/>
            </a:pPr>
            <a:r>
              <a:rPr lang="es-CL" sz="2000"/>
              <a:t>El proyecto “BecaFácil” busca ayudar a los futuros estudiantes de DuocUC a conocer mejor las becas y financiamientos, para que no tengan </a:t>
            </a:r>
            <a:r>
              <a:rPr lang="es-CL" sz="2000"/>
              <a:t>dificultades</a:t>
            </a:r>
            <a:r>
              <a:rPr lang="es-CL" sz="2000"/>
              <a:t> una vez matriculados.</a:t>
            </a:r>
            <a:endParaRPr sz="1900"/>
          </a:p>
        </p:txBody>
      </p:sp>
      <p:pic>
        <p:nvPicPr>
          <p:cNvPr id="125" name="Google Shape;125;g31418e991d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PROBLEMÁTICA</a:t>
            </a:r>
            <a:endParaRPr/>
          </a:p>
        </p:txBody>
      </p:sp>
      <p:sp>
        <p:nvSpPr>
          <p:cNvPr id="131" name="Google Shape;131;p3"/>
          <p:cNvSpPr txBox="1"/>
          <p:nvPr>
            <p:ph idx="1" type="body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CL"/>
              <a:t>Cada año, un número significativo de alumnos se matricula sin tener claridad sobre el proceso de postulación a becas y beneficios económicos, lo que provoca confusión y pérdida de oportunidades. Esta situación afecta a los estudiantes, que no logran cubrir los costos de sus estudios, y a la institución, que ve reducida su matrícula. A esta problemática se suma el desafío de actualizar y comunicar de manera efectiva la información sobre becas y financiamiento, además de orientar a los futuros estudiantes de forma proactiva y personalizada para reducir la pérdida de matrículas debido a la falta de información.</a:t>
            </a:r>
            <a:endParaRPr/>
          </a:p>
        </p:txBody>
      </p:sp>
      <p:pic>
        <p:nvPicPr>
          <p:cNvPr id="132" name="Google Shape;13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4922D7">
                  <a:alpha val="27843"/>
                </a:srgbClr>
              </a:gs>
              <a:gs pos="14000">
                <a:srgbClr val="4922D7">
                  <a:alpha val="27843"/>
                </a:srgbClr>
              </a:gs>
              <a:gs pos="100000">
                <a:srgbClr val="2950E7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" name="Google Shape;138;p10"/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EF68E9">
                  <a:alpha val="54901"/>
                </a:srgbClr>
              </a:gs>
              <a:gs pos="9000">
                <a:srgbClr val="EF68E9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" name="Google Shape;139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" name="Google Shape;140;p10"/>
          <p:cNvSpPr/>
          <p:nvPr/>
        </p:nvSpPr>
        <p:spPr>
          <a:xfrm flipH="1" rot="10800000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2950E7">
                  <a:alpha val="74901"/>
                </a:srgbClr>
              </a:gs>
              <a:gs pos="100000">
                <a:srgbClr val="EF68E9"/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10"/>
          <p:cNvSpPr/>
          <p:nvPr/>
        </p:nvSpPr>
        <p:spPr>
          <a:xfrm rot="10800000">
            <a:off x="-1" y="-76200"/>
            <a:ext cx="12192000" cy="6858000"/>
          </a:xfrm>
          <a:prstGeom prst="rect">
            <a:avLst/>
          </a:prstGeom>
          <a:gradFill>
            <a:gsLst>
              <a:gs pos="0">
                <a:srgbClr val="2950E7">
                  <a:alpha val="49803"/>
                </a:srgbClr>
              </a:gs>
              <a:gs pos="49000">
                <a:srgbClr val="2950E7">
                  <a:alpha val="49803"/>
                </a:srgbClr>
              </a:gs>
              <a:gs pos="100000">
                <a:srgbClr val="D517CC">
                  <a:alpha val="73725"/>
                </a:srgbClr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2" name="Google Shape;142;p10"/>
          <p:cNvSpPr/>
          <p:nvPr/>
        </p:nvSpPr>
        <p:spPr>
          <a:xfrm flipH="1" rot="10800000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rgbClr val="D517CC">
                  <a:alpha val="16862"/>
                </a:srgbClr>
              </a:gs>
              <a:gs pos="85000">
                <a:srgbClr val="4922D7">
                  <a:alpha val="40000"/>
                </a:srgbClr>
              </a:gs>
              <a:gs pos="100000">
                <a:srgbClr val="4922D7">
                  <a:alpha val="40000"/>
                </a:srgbClr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10"/>
          <p:cNvSpPr/>
          <p:nvPr/>
        </p:nvSpPr>
        <p:spPr>
          <a:xfrm flipH="1" rot="5400000">
            <a:off x="3459797" y="-2570048"/>
            <a:ext cx="5116298" cy="10256768"/>
          </a:xfrm>
          <a:custGeom>
            <a:rect b="b" l="l" r="r" t="t"/>
            <a:pathLst>
              <a:path extrusionOk="0" h="4139967" w="2065105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>
            <a:gsLst>
              <a:gs pos="0">
                <a:srgbClr val="8F77E9">
                  <a:alpha val="2745"/>
                </a:srgbClr>
              </a:gs>
              <a:gs pos="7000">
                <a:srgbClr val="8F77E9">
                  <a:alpha val="2745"/>
                </a:srgbClr>
              </a:gs>
              <a:gs pos="100000">
                <a:srgbClr val="8F77E9">
                  <a:alpha val="36862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4" name="Google Shape;144;p10"/>
          <p:cNvSpPr txBox="1"/>
          <p:nvPr>
            <p:ph type="title"/>
          </p:nvPr>
        </p:nvSpPr>
        <p:spPr>
          <a:xfrm>
            <a:off x="1524000" y="291644"/>
            <a:ext cx="9144000" cy="936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s-CL" sz="4400">
                <a:solidFill>
                  <a:schemeClr val="lt1"/>
                </a:solidFill>
              </a:rPr>
              <a:t>NECESIDADES</a:t>
            </a:r>
            <a:endParaRPr/>
          </a:p>
        </p:txBody>
      </p:sp>
      <p:pic>
        <p:nvPicPr>
          <p:cNvPr id="145" name="Google Shape;14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0"/>
          <p:cNvSpPr txBox="1"/>
          <p:nvPr>
            <p:ph idx="4294967295" type="subTitle"/>
          </p:nvPr>
        </p:nvSpPr>
        <p:spPr>
          <a:xfrm>
            <a:off x="1524000" y="1854561"/>
            <a:ext cx="9144000" cy="34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s-CL">
                <a:solidFill>
                  <a:schemeClr val="lt1"/>
                </a:solidFill>
              </a:rPr>
              <a:t>Que los futuros alumnos sean capaces de resolver un cuestionario y medir sus conocimientos en cuanto a las becas.</a:t>
            </a:r>
            <a:endParaRPr>
              <a:solidFill>
                <a:schemeClr val="lt1"/>
              </a:solidFill>
            </a:endParaRPr>
          </a:p>
          <a:p>
            <a:pPr indent="-3556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s-CL">
                <a:solidFill>
                  <a:schemeClr val="lt1"/>
                </a:solidFill>
              </a:rPr>
              <a:t>Que el equipo de </a:t>
            </a:r>
            <a:r>
              <a:rPr lang="es-CL">
                <a:solidFill>
                  <a:schemeClr val="lt1"/>
                </a:solidFill>
              </a:rPr>
              <a:t>admisión</a:t>
            </a:r>
            <a:r>
              <a:rPr lang="es-CL">
                <a:solidFill>
                  <a:schemeClr val="lt1"/>
                </a:solidFill>
              </a:rPr>
              <a:t> pueda saber cuales son  los alumnos con peores conocimientos en becas y beneficios</a:t>
            </a:r>
            <a:endParaRPr>
              <a:solidFill>
                <a:schemeClr val="lt1"/>
              </a:solidFill>
            </a:endParaRPr>
          </a:p>
          <a:p>
            <a:pPr indent="-3556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s-CL">
                <a:solidFill>
                  <a:schemeClr val="lt1"/>
                </a:solidFill>
              </a:rPr>
              <a:t>Realizar un contacto con aquellos alumnos para orientarlos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447ec6a6a_0_10"/>
          <p:cNvSpPr txBox="1"/>
          <p:nvPr>
            <p:ph type="title"/>
          </p:nvPr>
        </p:nvSpPr>
        <p:spPr>
          <a:xfrm>
            <a:off x="1371600" y="795528"/>
            <a:ext cx="102414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Requerimientos funcionales</a:t>
            </a:r>
            <a:endParaRPr/>
          </a:p>
        </p:txBody>
      </p:sp>
      <p:sp>
        <p:nvSpPr>
          <p:cNvPr id="152" name="Google Shape;152;g31447ec6a6a_0_10"/>
          <p:cNvSpPr txBox="1"/>
          <p:nvPr>
            <p:ph idx="1" type="body"/>
          </p:nvPr>
        </p:nvSpPr>
        <p:spPr>
          <a:xfrm>
            <a:off x="1371600" y="2112264"/>
            <a:ext cx="102414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CL"/>
              <a:t>El sistema debe permitir al personal de </a:t>
            </a:r>
            <a:r>
              <a:rPr lang="es-CL"/>
              <a:t>admisión</a:t>
            </a:r>
            <a:r>
              <a:rPr lang="es-CL"/>
              <a:t> acceder a través de un proceso de autenticación (usuario y contraseña).</a:t>
            </a:r>
            <a:endParaRPr/>
          </a:p>
          <a:p>
            <a:pPr indent="-2159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CL"/>
              <a:t>El sistema debe mostrar un cuestionario con </a:t>
            </a:r>
            <a:r>
              <a:rPr lang="es-CL"/>
              <a:t>información</a:t>
            </a:r>
            <a:r>
              <a:rPr lang="es-CL"/>
              <a:t> relevante de becas y financiamientos, y permitir a los usuarios agregar recordatorios personalizados.</a:t>
            </a:r>
            <a:endParaRPr/>
          </a:p>
          <a:p>
            <a:pPr indent="-2159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CL"/>
              <a:t>El sistema debe generar un excel que pueda ser descargado desde el panel de </a:t>
            </a:r>
            <a:r>
              <a:rPr lang="es-CL"/>
              <a:t>admisión</a:t>
            </a:r>
            <a:r>
              <a:rPr lang="es-CL"/>
              <a:t>.</a:t>
            </a:r>
            <a:endParaRPr/>
          </a:p>
          <a:p>
            <a:pPr indent="-2159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CL"/>
              <a:t>El sistema debe ofrecer </a:t>
            </a:r>
            <a:r>
              <a:rPr lang="es-CL"/>
              <a:t>información</a:t>
            </a:r>
            <a:r>
              <a:rPr lang="es-CL"/>
              <a:t> sobre la sede y sus distintos </a:t>
            </a:r>
            <a:r>
              <a:rPr lang="es-CL"/>
              <a:t>puntos</a:t>
            </a:r>
            <a:r>
              <a:rPr lang="es-CL"/>
              <a:t> de </a:t>
            </a:r>
            <a:r>
              <a:rPr lang="es-CL"/>
              <a:t>interés</a:t>
            </a:r>
            <a:r>
              <a:rPr lang="es-CL"/>
              <a:t>.</a:t>
            </a:r>
            <a:endParaRPr/>
          </a:p>
        </p:txBody>
      </p:sp>
      <p:pic>
        <p:nvPicPr>
          <p:cNvPr id="153" name="Google Shape;153;g31447ec6a6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447ec6a6a_0_16"/>
          <p:cNvSpPr txBox="1"/>
          <p:nvPr>
            <p:ph type="title"/>
          </p:nvPr>
        </p:nvSpPr>
        <p:spPr>
          <a:xfrm>
            <a:off x="1371600" y="795528"/>
            <a:ext cx="102414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Requerimientos no funcionales</a:t>
            </a:r>
            <a:endParaRPr/>
          </a:p>
        </p:txBody>
      </p:sp>
      <p:sp>
        <p:nvSpPr>
          <p:cNvPr id="159" name="Google Shape;159;g31447ec6a6a_0_16"/>
          <p:cNvSpPr txBox="1"/>
          <p:nvPr>
            <p:ph idx="1" type="body"/>
          </p:nvPr>
        </p:nvSpPr>
        <p:spPr>
          <a:xfrm>
            <a:off x="1371600" y="2112264"/>
            <a:ext cx="102414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CL"/>
              <a:t>El sistema debe ser escalable para soportar un alto volumen de usuarios simultáneamente, especialmente en fechas cercanas a los plazos de postulación.</a:t>
            </a:r>
            <a:endParaRPr/>
          </a:p>
          <a:p>
            <a:pPr indent="-2159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CL"/>
              <a:t>El sistema debe tener una disponibilidad mínima del 99.5%, especialmente durante los periodos de mayor demanda, como las semanas previas al cierre de postulaciones de becas.</a:t>
            </a:r>
            <a:endParaRPr/>
          </a:p>
          <a:p>
            <a:pPr indent="-2159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CL"/>
              <a:t>Las páginas del sistema deben cargar en un tiempo inferior a 5 segundos en condiciones normales, para asegurar una buena experiencia de usuario.</a:t>
            </a:r>
            <a:endParaRPr/>
          </a:p>
          <a:p>
            <a:pPr indent="-2159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CL"/>
              <a:t>La plataforma debe cumplir con las normas de protección de datos personales, como el RGPD o regulaciones locales, asegurando la encriptación de datos sensibles como contraseñas y detalles financieros.</a:t>
            </a:r>
            <a:endParaRPr/>
          </a:p>
        </p:txBody>
      </p:sp>
      <p:pic>
        <p:nvPicPr>
          <p:cNvPr id="160" name="Google Shape;160;g31447ec6a6a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SOLUCIÓN</a:t>
            </a:r>
            <a:endParaRPr/>
          </a:p>
        </p:txBody>
      </p:sp>
      <p:sp>
        <p:nvSpPr>
          <p:cNvPr id="166" name="Google Shape;166;p9"/>
          <p:cNvSpPr txBox="1"/>
          <p:nvPr>
            <p:ph idx="1" type="body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CL"/>
              <a:t>D</a:t>
            </a:r>
            <a:r>
              <a:rPr lang="es-CL"/>
              <a:t>esarrollar un sistema web interactivo y didáctico que permita a los alumnos y prospectos conocer las fechas, requisitos, tipos de becas y opciones de financiamiento disponibles para sus futuras carreras en DuocUC.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CL"/>
              <a:t>Esto facilitará la orientación de los estudiantes, incrementará la tasa de matriculación y permitirá a la institución identificar el nivel de conocimiento que poseen los futuros alumnos sobre estos temas. Con esta información, DuocUC podrá reforzar áreas específicas mediante charlas orientadas a becas en instituciones donde se detecte un conocimiento insuficiente, mejorando así la experiencia de los estudiantes desde su ingreso.</a:t>
            </a:r>
            <a:endParaRPr/>
          </a:p>
        </p:txBody>
      </p:sp>
      <p:pic>
        <p:nvPicPr>
          <p:cNvPr id="167" name="Google Shape;16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dientRiseVTI">
  <a:themeElements>
    <a:clrScheme name="AnalogousFromRegularSeedLeftStep">
      <a:dk1>
        <a:srgbClr val="000000"/>
      </a:dk1>
      <a:lt1>
        <a:srgbClr val="FFFFFF"/>
      </a:lt1>
      <a:dk2>
        <a:srgbClr val="1E1834"/>
      </a:dk2>
      <a:lt2>
        <a:srgbClr val="F0F3F2"/>
      </a:lt2>
      <a:accent1>
        <a:srgbClr val="E7298F"/>
      </a:accent1>
      <a:accent2>
        <a:srgbClr val="D517CC"/>
      </a:accent2>
      <a:accent3>
        <a:srgbClr val="A029E7"/>
      </a:accent3>
      <a:accent4>
        <a:srgbClr val="4922D7"/>
      </a:accent4>
      <a:accent5>
        <a:srgbClr val="2950E7"/>
      </a:accent5>
      <a:accent6>
        <a:srgbClr val="178DD5"/>
      </a:accent6>
      <a:hlink>
        <a:srgbClr val="349C64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2024-10-08T04:26:15Z</dcterms:created>
  <dc:creator>Marcos Ceballos Alarcón</dc:creator>
</cp:coreProperties>
</file>